
<file path=[Content_Types].xml><?xml version="1.0" encoding="utf-8"?>
<Types xmlns="http://schemas.openxmlformats.org/package/2006/content-types">
  <Default Extension="wmf" ContentType="image/x-wmf"/>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9"/>
  </p:handoutMasterIdLst>
  <p:sldIdLst>
    <p:sldId id="271" r:id="rId3"/>
    <p:sldId id="272" r:id="rId4"/>
    <p:sldId id="277" r:id="rId5"/>
    <p:sldId id="274" r:id="rId6"/>
    <p:sldId id="275" r:id="rId7"/>
  </p:sldIdLst>
  <p:sldSz cx="6858000" cy="9906000" type="A4"/>
  <p:notesSz cx="6858000" cy="9144000"/>
  <p:defaultTextStyle>
    <a:defPPr>
      <a:defRPr lang="zh-CN"/>
    </a:defPPr>
    <a:lvl1pPr marL="0" algn="l" defTabSz="957580" rtl="0" eaLnBrk="1" latinLnBrk="0" hangingPunct="1">
      <a:defRPr sz="1900" kern="1200">
        <a:solidFill>
          <a:schemeClr val="tx1"/>
        </a:solidFill>
        <a:latin typeface="+mn-lt"/>
        <a:ea typeface="+mn-ea"/>
        <a:cs typeface="+mn-cs"/>
      </a:defRPr>
    </a:lvl1pPr>
    <a:lvl2pPr marL="478790" algn="l" defTabSz="957580" rtl="0" eaLnBrk="1" latinLnBrk="0" hangingPunct="1">
      <a:defRPr sz="1900" kern="1200">
        <a:solidFill>
          <a:schemeClr val="tx1"/>
        </a:solidFill>
        <a:latin typeface="+mn-lt"/>
        <a:ea typeface="+mn-ea"/>
        <a:cs typeface="+mn-cs"/>
      </a:defRPr>
    </a:lvl2pPr>
    <a:lvl3pPr marL="957580" algn="l" defTabSz="957580" rtl="0" eaLnBrk="1" latinLnBrk="0" hangingPunct="1">
      <a:defRPr sz="1900" kern="1200">
        <a:solidFill>
          <a:schemeClr val="tx1"/>
        </a:solidFill>
        <a:latin typeface="+mn-lt"/>
        <a:ea typeface="+mn-ea"/>
        <a:cs typeface="+mn-cs"/>
      </a:defRPr>
    </a:lvl3pPr>
    <a:lvl4pPr marL="1437005" algn="l" defTabSz="957580" rtl="0" eaLnBrk="1" latinLnBrk="0" hangingPunct="1">
      <a:defRPr sz="1900" kern="1200">
        <a:solidFill>
          <a:schemeClr val="tx1"/>
        </a:solidFill>
        <a:latin typeface="+mn-lt"/>
        <a:ea typeface="+mn-ea"/>
        <a:cs typeface="+mn-cs"/>
      </a:defRPr>
    </a:lvl4pPr>
    <a:lvl5pPr marL="1915795" algn="l" defTabSz="957580" rtl="0" eaLnBrk="1" latinLnBrk="0" hangingPunct="1">
      <a:defRPr sz="1900" kern="1200">
        <a:solidFill>
          <a:schemeClr val="tx1"/>
        </a:solidFill>
        <a:latin typeface="+mn-lt"/>
        <a:ea typeface="+mn-ea"/>
        <a:cs typeface="+mn-cs"/>
      </a:defRPr>
    </a:lvl5pPr>
    <a:lvl6pPr marL="2394585" algn="l" defTabSz="957580" rtl="0" eaLnBrk="1" latinLnBrk="0" hangingPunct="1">
      <a:defRPr sz="1900" kern="1200">
        <a:solidFill>
          <a:schemeClr val="tx1"/>
        </a:solidFill>
        <a:latin typeface="+mn-lt"/>
        <a:ea typeface="+mn-ea"/>
        <a:cs typeface="+mn-cs"/>
      </a:defRPr>
    </a:lvl6pPr>
    <a:lvl7pPr marL="2873375" algn="l" defTabSz="957580" rtl="0" eaLnBrk="1" latinLnBrk="0" hangingPunct="1">
      <a:defRPr sz="1900" kern="1200">
        <a:solidFill>
          <a:schemeClr val="tx1"/>
        </a:solidFill>
        <a:latin typeface="+mn-lt"/>
        <a:ea typeface="+mn-ea"/>
        <a:cs typeface="+mn-cs"/>
      </a:defRPr>
    </a:lvl7pPr>
    <a:lvl8pPr marL="3352165" algn="l" defTabSz="957580" rtl="0" eaLnBrk="1" latinLnBrk="0" hangingPunct="1">
      <a:defRPr sz="1900" kern="1200">
        <a:solidFill>
          <a:schemeClr val="tx1"/>
        </a:solidFill>
        <a:latin typeface="+mn-lt"/>
        <a:ea typeface="+mn-ea"/>
        <a:cs typeface="+mn-cs"/>
      </a:defRPr>
    </a:lvl8pPr>
    <a:lvl9pPr marL="3831590" algn="l" defTabSz="95758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8" userDrawn="1">
          <p15:clr>
            <a:srgbClr val="A4A3A4"/>
          </p15:clr>
        </p15:guide>
        <p15:guide id="2" pos="2175" userDrawn="1">
          <p15:clr>
            <a:srgbClr val="A4A3A4"/>
          </p15:clr>
        </p15:guide>
        <p15:guide id="3" pos="2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1F9"/>
    <a:srgbClr val="1CA0C3"/>
    <a:srgbClr val="073B8F"/>
    <a:srgbClr val="084AAC"/>
    <a:srgbClr val="17AFEF"/>
    <a:srgbClr val="67B4CE"/>
    <a:srgbClr val="2474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09" autoAdjust="0"/>
    <p:restoredTop sz="94719"/>
  </p:normalViewPr>
  <p:slideViewPr>
    <p:cSldViewPr showGuides="1">
      <p:cViewPr varScale="1">
        <p:scale>
          <a:sx n="67" d="100"/>
          <a:sy n="67" d="100"/>
        </p:scale>
        <p:origin x="1320" y="48"/>
      </p:cViewPr>
      <p:guideLst>
        <p:guide orient="horz" pos="3148"/>
        <p:guide pos="2175"/>
        <p:guide pos="276"/>
      </p:guideLst>
    </p:cSldViewPr>
  </p:slideViewPr>
  <p:notesTextViewPr>
    <p:cViewPr>
      <p:scale>
        <a:sx n="100" d="100"/>
        <a:sy n="100" d="100"/>
      </p:scale>
      <p:origin x="0" y="0"/>
    </p:cViewPr>
  </p:notesTextViewPr>
  <p:notesViewPr>
    <p:cSldViewPr>
      <p:cViewPr varScale="1">
        <p:scale>
          <a:sx n="86" d="100"/>
          <a:sy n="86" d="100"/>
        </p:scale>
        <p:origin x="-3846" y="198"/>
      </p:cViewPr>
      <p:guideLst>
        <p:guide orient="horz" pos="2906"/>
        <p:guide pos="217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handoutMaster" Target="handoutMasters/handoutMaster1.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4E477CD-DBAF-2946-8F51-C19DC56B259D}" type="datetimeFigureOut">
              <a:rPr kumimoji="1" lang="zh-CN" altLang="en-US" smtClean="0"/>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0BE85F-76C5-6447-9100-2EED65A76830}"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hyperlink" Target="mailto:sales@amwav.com" TargetMode="External"/><Relationship Id="rId2" Type="http://schemas.openxmlformats.org/officeDocument/2006/relationships/image" Target="../media/image12.png"/><Relationship Id="rId1" Type="http://schemas.openxmlformats.org/officeDocument/2006/relationships/image" Target="../media/image11.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6F22A0-DB0E-4211-9C3D-BF57F8FBD8A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CB7AEB-746F-435F-B216-2B14695C2B92}" type="slidenum">
              <a:rPr lang="zh-CN" altLang="en-US" smtClean="0"/>
            </a:fld>
            <a:endParaRPr lang="zh-CN" altLang="en-US"/>
          </a:p>
        </p:txBody>
      </p:sp>
      <p:sp>
        <p:nvSpPr>
          <p:cNvPr id="8" name="标题 1"/>
          <p:cNvSpPr txBox="1"/>
          <p:nvPr/>
        </p:nvSpPr>
        <p:spPr>
          <a:xfrm>
            <a:off x="357166" y="1952605"/>
            <a:ext cx="2357454" cy="1000132"/>
          </a:xfrm>
          <a:prstGeom prst="rect">
            <a:avLst/>
          </a:prstGeom>
        </p:spPr>
        <p:txBody>
          <a:bodyPr>
            <a:normAutofit/>
          </a:bodyPr>
          <a:lstStyle/>
          <a:p>
            <a:pPr marL="0" marR="0" lvl="0" indent="0" algn="l" defTabSz="957580" rtl="0" eaLnBrk="1" fontAlgn="auto" latinLnBrk="0" hangingPunct="1">
              <a:lnSpc>
                <a:spcPct val="100000"/>
              </a:lnSpc>
              <a:spcBef>
                <a:spcPct val="0"/>
              </a:spcBef>
              <a:spcAft>
                <a:spcPts val="0"/>
              </a:spcAft>
              <a:buClrTx/>
              <a:buSzTx/>
              <a:buFontTx/>
              <a:buNone/>
              <a:defRPr/>
            </a:pPr>
            <a:r>
              <a:rPr kumimoji="0" lang="en-US" sz="2000" b="1" i="0" u="none" strike="noStrike" kern="1200" cap="none" spc="0" normalizeH="0" baseline="0" noProof="0" dirty="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rPr>
              <a:t>Features:</a:t>
            </a:r>
            <a:br>
              <a:rPr kumimoji="0" lang="zh-CN" altLang="en-US" sz="1000" b="0" i="0" u="none" strike="noStrike" kern="1200" cap="none" spc="0" normalizeH="0" baseline="0" noProof="0" dirty="0">
                <a:ln>
                  <a:noFill/>
                </a:ln>
                <a:solidFill>
                  <a:schemeClr val="tx1"/>
                </a:solidFill>
                <a:effectLst/>
                <a:uLnTx/>
                <a:uFillTx/>
                <a:latin typeface="Tahoma" panose="020B0604030504040204" pitchFamily="34" charset="0"/>
                <a:ea typeface="+mj-ea"/>
                <a:cs typeface="Tahoma" panose="020B0604030504040204" pitchFamily="34" charset="0"/>
              </a:rPr>
            </a:br>
            <a:r>
              <a:rPr kumimoji="0" lang="en-US" sz="10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0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Broad Operating Bandwidth</a:t>
            </a:r>
            <a:r>
              <a:rPr kumimoji="0" lang="en-US" sz="10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a:t>
            </a:r>
            <a:br>
              <a:rPr kumimoji="0" lang="zh-CN" altLang="en-US" sz="1000" b="0" i="0" u="none" strike="noStrike" kern="1200" cap="none" spc="0" normalizeH="0" baseline="0" noProof="0" dirty="0">
                <a:ln>
                  <a:noFill/>
                </a:ln>
                <a:solidFill>
                  <a:schemeClr val="tx1"/>
                </a:solidFill>
                <a:effectLst/>
                <a:uLnTx/>
                <a:uFillTx/>
                <a:latin typeface="Tahoma" panose="020B0604030504040204" pitchFamily="34" charset="0"/>
                <a:ea typeface="+mj-ea"/>
                <a:cs typeface="Tahoma" panose="020B0604030504040204" pitchFamily="34" charset="0"/>
              </a:rPr>
            </a:br>
            <a:r>
              <a:rPr kumimoji="0" lang="en-US" sz="10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0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Small Size</a:t>
            </a:r>
            <a:br>
              <a:rPr kumimoji="0" lang="zh-CN" altLang="en-US" sz="1000" b="0" i="0" u="none" strike="noStrike" kern="1200" cap="none" spc="0" normalizeH="0" baseline="0" noProof="0" dirty="0">
                <a:ln>
                  <a:noFill/>
                </a:ln>
                <a:solidFill>
                  <a:schemeClr val="tx1"/>
                </a:solidFill>
                <a:effectLst/>
                <a:uLnTx/>
                <a:uFillTx/>
                <a:latin typeface="Tahoma" panose="020B0604030504040204" pitchFamily="34" charset="0"/>
                <a:ea typeface="+mj-ea"/>
                <a:cs typeface="Tahoma" panose="020B0604030504040204" pitchFamily="34" charset="0"/>
              </a:rPr>
            </a:br>
            <a:r>
              <a:rPr kumimoji="0" lang="en-US" sz="10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0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Cost Efficient</a:t>
            </a:r>
            <a:endParaRPr kumimoji="0" lang="zh-CN" altLang="en-US" sz="4600" b="0" i="0" u="none" strike="noStrike" kern="1200" cap="none" spc="0" normalizeH="0" baseline="0" noProof="0" dirty="0">
              <a:ln>
                <a:noFill/>
              </a:ln>
              <a:solidFill>
                <a:schemeClr val="tx1"/>
              </a:solidFill>
              <a:effectLst/>
              <a:uLnTx/>
              <a:uFillTx/>
              <a:latin typeface="+mj-lt"/>
              <a:ea typeface="+mj-ea"/>
              <a:cs typeface="+mj-cs"/>
            </a:endParaRPr>
          </a:p>
        </p:txBody>
      </p:sp>
      <p:pic>
        <p:nvPicPr>
          <p:cNvPr id="9" name="图片 4" descr="AMWAV LOGO（白）.tif"/>
          <p:cNvPicPr>
            <a:picLocks noChangeAspect="1" noChangeArrowheads="1"/>
          </p:cNvPicPr>
          <p:nvPr/>
        </p:nvPicPr>
        <p:blipFill>
          <a:blip r:embed="rId1" cstate="print"/>
          <a:srcRect/>
          <a:stretch>
            <a:fillRect/>
          </a:stretch>
        </p:blipFill>
        <p:spPr bwMode="auto">
          <a:xfrm>
            <a:off x="473075" y="846137"/>
            <a:ext cx="1892300" cy="598488"/>
          </a:xfrm>
          <a:prstGeom prst="rect">
            <a:avLst/>
          </a:prstGeom>
          <a:noFill/>
          <a:ln w="9525">
            <a:noFill/>
            <a:miter lim="800000"/>
            <a:headEnd/>
            <a:tailEnd/>
          </a:ln>
        </p:spPr>
      </p:pic>
      <p:pic>
        <p:nvPicPr>
          <p:cNvPr id="10" name="图片 4" descr="C:\Documents and Settings\Administrator\桌面\QQ截图20140722122842.png"/>
          <p:cNvPicPr>
            <a:picLocks noChangeAspect="1" noChangeArrowheads="1"/>
          </p:cNvPicPr>
          <p:nvPr/>
        </p:nvPicPr>
        <p:blipFill>
          <a:blip r:embed="rId2"/>
          <a:srcRect/>
          <a:stretch>
            <a:fillRect/>
          </a:stretch>
        </p:blipFill>
        <p:spPr bwMode="auto">
          <a:xfrm>
            <a:off x="0" y="495300"/>
            <a:ext cx="6858000" cy="1351757"/>
          </a:xfrm>
          <a:prstGeom prst="rect">
            <a:avLst/>
          </a:prstGeom>
          <a:noFill/>
          <a:ln w="9525">
            <a:noFill/>
            <a:miter lim="800000"/>
            <a:headEnd/>
            <a:tailEnd/>
          </a:ln>
        </p:spPr>
      </p:pic>
      <p:sp>
        <p:nvSpPr>
          <p:cNvPr id="11" name="Text Box 4"/>
          <p:cNvSpPr txBox="1">
            <a:spLocks noChangeArrowheads="1"/>
          </p:cNvSpPr>
          <p:nvPr/>
        </p:nvSpPr>
        <p:spPr bwMode="auto">
          <a:xfrm>
            <a:off x="4357694" y="639762"/>
            <a:ext cx="2500307" cy="1096993"/>
          </a:xfrm>
          <a:prstGeom prst="rect">
            <a:avLst/>
          </a:prstGeom>
          <a:noFill/>
          <a:ln w="9525">
            <a:noFill/>
            <a:miter lim="800000"/>
          </a:ln>
        </p:spPr>
        <p:txBody>
          <a:bodyPr vert="horz" wrap="square" lIns="95784" tIns="47892" rIns="95784" bIns="47892" numCol="1" anchor="t" anchorCtr="0" compatLnSpc="1">
            <a:spAutoFit/>
          </a:bodyPr>
          <a:lstStyle/>
          <a:p>
            <a:pPr algn="just" fontAlgn="base">
              <a:spcBef>
                <a:spcPct val="0"/>
              </a:spcBef>
              <a:spcAft>
                <a:spcPct val="0"/>
              </a:spcAft>
            </a:pPr>
            <a:r>
              <a:rPr lang="en-US" altLang="zh-CN" sz="1300" b="1" dirty="0">
                <a:solidFill>
                  <a:srgbClr val="FFFFFF"/>
                </a:solidFill>
                <a:latin typeface="Tahoma" panose="020B0604030504040204" pitchFamily="34" charset="0"/>
                <a:ea typeface="宋体" panose="02010600030101010101" pitchFamily="2" charset="-122"/>
                <a:cs typeface="宋体" panose="02010600030101010101" pitchFamily="2" charset="-122"/>
              </a:rPr>
              <a:t>2 Way Power Divider</a:t>
            </a:r>
            <a:endParaRPr lang="en-US" altLang="zh-CN" sz="1300" b="1"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just" fontAlgn="base">
              <a:spcBef>
                <a:spcPct val="0"/>
              </a:spcBef>
              <a:spcAft>
                <a:spcPct val="0"/>
              </a:spcAft>
            </a:pPr>
            <a:endParaRPr lang="en-US" altLang="zh-CN" sz="1300"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just" fontAlgn="base">
              <a:spcBef>
                <a:spcPct val="0"/>
              </a:spcBef>
              <a:spcAft>
                <a:spcPct val="0"/>
              </a:spcAft>
            </a:pPr>
            <a:r>
              <a:rPr lang="en-US" altLang="zh-CN" sz="1000" dirty="0">
                <a:solidFill>
                  <a:srgbClr val="FFFFFF"/>
                </a:solidFill>
                <a:latin typeface="Tahoma" panose="020B0604030504040204" pitchFamily="34" charset="0"/>
                <a:ea typeface="宋体" panose="02010600030101010101" pitchFamily="2" charset="-122"/>
                <a:cs typeface="宋体" panose="02010600030101010101" pitchFamily="2" charset="-122"/>
              </a:rPr>
              <a:t>AWPD2-1-40GA</a:t>
            </a:r>
            <a:endParaRPr lang="en-US" altLang="zh-CN" sz="1000"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just" fontAlgn="base">
              <a:spcBef>
                <a:spcPct val="0"/>
              </a:spcBef>
              <a:spcAft>
                <a:spcPct val="0"/>
              </a:spcAft>
            </a:pPr>
            <a:endParaRPr lang="en-US" altLang="zh-CN" sz="1000"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just" fontAlgn="base">
              <a:spcBef>
                <a:spcPct val="0"/>
              </a:spcBef>
              <a:spcAft>
                <a:spcPct val="0"/>
              </a:spcAft>
            </a:pPr>
            <a:endParaRPr lang="en-US" altLang="zh-CN" sz="1000"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just" fontAlgn="base">
              <a:spcBef>
                <a:spcPct val="0"/>
              </a:spcBef>
              <a:spcAft>
                <a:spcPct val="0"/>
              </a:spcAft>
            </a:pPr>
            <a:r>
              <a:rPr lang="en-US" altLang="zh-CN" sz="900" dirty="0">
                <a:solidFill>
                  <a:srgbClr val="FFFFFF"/>
                </a:solidFill>
                <a:latin typeface="Tahoma" panose="020B0604030504040204" pitchFamily="34" charset="0"/>
                <a:ea typeface="宋体" panose="02010600030101010101" pitchFamily="2" charset="-122"/>
                <a:cs typeface="宋体" panose="02010600030101010101" pitchFamily="2" charset="-122"/>
              </a:rPr>
              <a:t>Your RF &amp; Microwave Components Source</a:t>
            </a:r>
            <a:endParaRPr lang="zh-CN" altLang="zh-CN" dirty="0">
              <a:latin typeface="Arial" panose="020B0604020202020204" pitchFamily="34" charset="0"/>
              <a:ea typeface="宋体" panose="02010600030101010101" pitchFamily="2" charset="-122"/>
              <a:cs typeface="宋体" panose="02010600030101010101" pitchFamily="2" charset="-122"/>
            </a:endParaRPr>
          </a:p>
        </p:txBody>
      </p:sp>
      <p:cxnSp>
        <p:nvCxnSpPr>
          <p:cNvPr id="12" name="AutoShape 5"/>
          <p:cNvCxnSpPr>
            <a:cxnSpLocks noChangeShapeType="1"/>
          </p:cNvCxnSpPr>
          <p:nvPr/>
        </p:nvCxnSpPr>
        <p:spPr bwMode="auto">
          <a:xfrm>
            <a:off x="4429132" y="1023910"/>
            <a:ext cx="2252664" cy="1588"/>
          </a:xfrm>
          <a:prstGeom prst="straightConnector1">
            <a:avLst/>
          </a:prstGeom>
          <a:noFill/>
          <a:ln w="38100">
            <a:solidFill>
              <a:srgbClr val="F2F2F2"/>
            </a:solidFill>
            <a:round/>
          </a:ln>
          <a:effectLst/>
        </p:spPr>
      </p:cxnSp>
      <p:pic>
        <p:nvPicPr>
          <p:cNvPr id="13" name="图片 4" descr="AMWAV LOGO（白）.tif"/>
          <p:cNvPicPr>
            <a:picLocks noChangeAspect="1" noChangeArrowheads="1"/>
          </p:cNvPicPr>
          <p:nvPr/>
        </p:nvPicPr>
        <p:blipFill>
          <a:blip r:embed="rId1" cstate="print"/>
          <a:srcRect/>
          <a:stretch>
            <a:fillRect/>
          </a:stretch>
        </p:blipFill>
        <p:spPr bwMode="auto">
          <a:xfrm>
            <a:off x="473075" y="846137"/>
            <a:ext cx="1892300" cy="598488"/>
          </a:xfrm>
          <a:prstGeom prst="rect">
            <a:avLst/>
          </a:prstGeom>
          <a:noFill/>
          <a:ln w="9525">
            <a:noFill/>
            <a:miter lim="800000"/>
            <a:headEnd/>
            <a:tailEnd/>
          </a:ln>
        </p:spPr>
      </p:pic>
      <p:graphicFrame>
        <p:nvGraphicFramePr>
          <p:cNvPr id="14" name="表格 13"/>
          <p:cNvGraphicFramePr>
            <a:graphicFrameLocks noGrp="1"/>
          </p:cNvGraphicFramePr>
          <p:nvPr/>
        </p:nvGraphicFramePr>
        <p:xfrm>
          <a:off x="428604" y="3095612"/>
          <a:ext cx="6000792" cy="3500462"/>
        </p:xfrm>
        <a:graphic>
          <a:graphicData uri="http://schemas.openxmlformats.org/drawingml/2006/table">
            <a:tbl>
              <a:tblPr/>
              <a:tblGrid>
                <a:gridCol w="2450330"/>
                <a:gridCol w="844693"/>
                <a:gridCol w="844693"/>
                <a:gridCol w="844693"/>
                <a:gridCol w="1016383"/>
              </a:tblGrid>
              <a:tr h="250033">
                <a:tc>
                  <a:txBody>
                    <a:bodyPr/>
                    <a:lstStyle/>
                    <a:p>
                      <a:pPr algn="ctr">
                        <a:spcAft>
                          <a:spcPts val="0"/>
                        </a:spcAft>
                      </a:pPr>
                      <a:r>
                        <a:rPr lang="en-US" sz="800" b="1" kern="100" dirty="0">
                          <a:solidFill>
                            <a:srgbClr val="FFFFFF"/>
                          </a:solidFill>
                          <a:latin typeface="Calibri" panose="020F0502020204030204"/>
                          <a:ea typeface="宋体" panose="02010600030101010101" pitchFamily="2" charset="-122"/>
                          <a:cs typeface="Times New Roman" panose="02020603050405020304"/>
                        </a:rPr>
                        <a:t>Parameters</a:t>
                      </a:r>
                      <a:endParaRPr lang="zh-CN"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00B0F0"/>
                    </a:solidFill>
                  </a:tcPr>
                </a:tc>
                <a:tc>
                  <a:txBody>
                    <a:bodyPr/>
                    <a:lstStyle/>
                    <a:p>
                      <a:pPr algn="ctr">
                        <a:spcAft>
                          <a:spcPts val="0"/>
                        </a:spcAft>
                      </a:pPr>
                      <a:r>
                        <a:rPr lang="en-US" sz="800" b="1" kern="100" dirty="0">
                          <a:solidFill>
                            <a:srgbClr val="FFFFFF"/>
                          </a:solidFill>
                          <a:latin typeface="Calibri" panose="020F0502020204030204"/>
                          <a:ea typeface="宋体" panose="02010600030101010101" pitchFamily="2" charset="-122"/>
                          <a:cs typeface="Times New Roman" panose="02020603050405020304"/>
                        </a:rPr>
                        <a:t>Min.</a:t>
                      </a:r>
                      <a:endParaRPr lang="zh-CN"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00B0F0"/>
                    </a:solidFill>
                  </a:tcPr>
                </a:tc>
                <a:tc>
                  <a:txBody>
                    <a:bodyPr/>
                    <a:lstStyle/>
                    <a:p>
                      <a:pPr algn="ctr">
                        <a:spcAft>
                          <a:spcPts val="0"/>
                        </a:spcAft>
                      </a:pPr>
                      <a:r>
                        <a:rPr lang="en-US" sz="800" b="1" kern="100">
                          <a:solidFill>
                            <a:srgbClr val="FFFFFF"/>
                          </a:solidFill>
                          <a:latin typeface="Calibri" panose="020F0502020204030204"/>
                          <a:ea typeface="宋体" panose="02010600030101010101" pitchFamily="2" charset="-122"/>
                          <a:cs typeface="Times New Roman" panose="02020603050405020304"/>
                        </a:rPr>
                        <a:t>Typ.</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00B0F0"/>
                    </a:solidFill>
                  </a:tcPr>
                </a:tc>
                <a:tc>
                  <a:txBody>
                    <a:bodyPr/>
                    <a:lstStyle/>
                    <a:p>
                      <a:pPr algn="ctr">
                        <a:spcAft>
                          <a:spcPts val="0"/>
                        </a:spcAft>
                      </a:pPr>
                      <a:r>
                        <a:rPr lang="en-US" sz="800" b="1" kern="100">
                          <a:solidFill>
                            <a:srgbClr val="FFFFFF"/>
                          </a:solidFill>
                          <a:latin typeface="Calibri" panose="020F0502020204030204"/>
                          <a:ea typeface="宋体" panose="02010600030101010101" pitchFamily="2" charset="-122"/>
                          <a:cs typeface="Times New Roman" panose="02020603050405020304"/>
                        </a:rPr>
                        <a:t>Max.</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00B0F0"/>
                    </a:solidFill>
                  </a:tcPr>
                </a:tc>
                <a:tc>
                  <a:txBody>
                    <a:bodyPr/>
                    <a:lstStyle/>
                    <a:p>
                      <a:pPr algn="ctr">
                        <a:spcAft>
                          <a:spcPts val="0"/>
                        </a:spcAft>
                      </a:pPr>
                      <a:r>
                        <a:rPr lang="en-US" sz="800" b="1" kern="100">
                          <a:solidFill>
                            <a:srgbClr val="FFFFFF"/>
                          </a:solidFill>
                          <a:latin typeface="Calibri" panose="020F0502020204030204"/>
                          <a:ea typeface="宋体" panose="02010600030101010101" pitchFamily="2" charset="-122"/>
                          <a:cs typeface="Times New Roman" panose="02020603050405020304"/>
                        </a:rPr>
                        <a:t>Units</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00B0F0"/>
                    </a:solidFill>
                  </a:tcPr>
                </a:tc>
              </a:tr>
              <a:tr h="250033">
                <a:tc>
                  <a:txBody>
                    <a:bodyPr/>
                    <a:lstStyle/>
                    <a:p>
                      <a:pPr algn="just">
                        <a:spcAft>
                          <a:spcPts val="0"/>
                        </a:spcAft>
                      </a:pPr>
                      <a:r>
                        <a:rPr lang="en-US" sz="800" kern="100" dirty="0">
                          <a:latin typeface="Calibri" panose="020F0502020204030204"/>
                          <a:ea typeface="宋体" panose="02010600030101010101" pitchFamily="2" charset="-122"/>
                          <a:cs typeface="Times New Roman" panose="02020603050405020304"/>
                        </a:rPr>
                        <a:t>Frequency Range</a:t>
                      </a:r>
                      <a:endParaRPr lang="zh-CN" sz="700" kern="100" dirty="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1</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40</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GHz</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r>
              <a:tr h="250033">
                <a:tc>
                  <a:txBody>
                    <a:bodyPr/>
                    <a:lstStyle/>
                    <a:p>
                      <a:pPr algn="just">
                        <a:spcAft>
                          <a:spcPts val="0"/>
                        </a:spcAft>
                      </a:pPr>
                      <a:r>
                        <a:rPr lang="en-US" sz="800" kern="100" dirty="0">
                          <a:latin typeface="Calibri" panose="020F0502020204030204"/>
                          <a:ea typeface="宋体" panose="02010600030101010101" pitchFamily="2" charset="-122"/>
                          <a:cs typeface="Times New Roman" panose="02020603050405020304"/>
                        </a:rPr>
                        <a:t>Insertion Loss</a:t>
                      </a:r>
                      <a:endParaRPr lang="zh-CN" sz="700" kern="100" dirty="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dirty="0">
                          <a:latin typeface="Calibri" panose="020F0502020204030204"/>
                          <a:ea typeface="宋体" panose="02010600030101010101" pitchFamily="2" charset="-122"/>
                          <a:cs typeface="Times New Roman" panose="02020603050405020304"/>
                        </a:rPr>
                        <a:t>2</a:t>
                      </a:r>
                      <a:endParaRPr lang="zh-CN"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2.2</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dB</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FFFFFF"/>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Isolation</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15</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dB</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VSWR Input</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2.0:1</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VSWR Output</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1.8:1</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r>
              <a:tr h="250033">
                <a:tc>
                  <a:txBody>
                    <a:bodyPr/>
                    <a:lstStyle/>
                    <a:p>
                      <a:pPr algn="just">
                        <a:spcAft>
                          <a:spcPts val="0"/>
                        </a:spcAft>
                      </a:pPr>
                      <a:r>
                        <a:rPr lang="en-US" sz="800" kern="100" dirty="0">
                          <a:latin typeface="Calibri" panose="020F0502020204030204"/>
                          <a:ea typeface="宋体" panose="02010600030101010101" pitchFamily="2" charset="-122"/>
                          <a:cs typeface="Times New Roman" panose="02020603050405020304"/>
                        </a:rPr>
                        <a:t>Phase Balance</a:t>
                      </a:r>
                      <a:endParaRPr lang="zh-CN"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zh-CN" sz="800" kern="100">
                          <a:latin typeface="Calibri" panose="020F0502020204030204"/>
                          <a:ea typeface="宋体" panose="02010600030101010101" pitchFamily="2" charset="-122"/>
                          <a:cs typeface="Times New Roman" panose="02020603050405020304"/>
                        </a:rPr>
                        <a:t>±</a:t>
                      </a:r>
                      <a:r>
                        <a:rPr lang="en-US" sz="800" kern="100">
                          <a:latin typeface="Calibri" panose="020F0502020204030204"/>
                          <a:ea typeface="宋体" panose="02010600030101010101" pitchFamily="2" charset="-122"/>
                          <a:cs typeface="Times New Roman" panose="02020603050405020304"/>
                        </a:rPr>
                        <a:t>8</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deg</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FFFFFF"/>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Amplitude Balance</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zh-CN" sz="800" kern="100">
                          <a:latin typeface="Calibri" panose="020F0502020204030204"/>
                          <a:ea typeface="宋体" panose="02010600030101010101" pitchFamily="2" charset="-122"/>
                          <a:cs typeface="Times New Roman" panose="02020603050405020304"/>
                        </a:rPr>
                        <a:t>±</a:t>
                      </a:r>
                      <a:r>
                        <a:rPr lang="en-US" sz="800" kern="100">
                          <a:latin typeface="Calibri" panose="020F0502020204030204"/>
                          <a:ea typeface="宋体" panose="02010600030101010101" pitchFamily="2" charset="-122"/>
                          <a:cs typeface="Times New Roman" panose="02020603050405020304"/>
                        </a:rPr>
                        <a:t>0.5</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dB</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Forward Power</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20</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W</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FFFFFF"/>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Reverse Power</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1</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W </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Operating Temperature Range</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-45</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+85</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a:txBody>
                    <a:bodyPr/>
                    <a:lstStyle/>
                    <a:p>
                      <a:pPr algn="ctr">
                        <a:spcAft>
                          <a:spcPts val="0"/>
                        </a:spcAft>
                      </a:pPr>
                      <a:r>
                        <a:rPr lang="en-US" sz="800" kern="100" dirty="0">
                          <a:latin typeface="Calibri" panose="020F0502020204030204"/>
                          <a:ea typeface="宋体" panose="02010600030101010101" pitchFamily="2" charset="-122"/>
                          <a:cs typeface="Times New Roman" panose="02020603050405020304"/>
                        </a:rPr>
                        <a:t>˚C</a:t>
                      </a:r>
                      <a:endParaRPr lang="zh-CN" sz="700" kern="100" dirty="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FFFFFF"/>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Impedance</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50</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Ω</a:t>
                      </a:r>
                      <a:endParaRPr lang="zh-CN" sz="700" kern="100">
                        <a:latin typeface="Arial" panose="020B0604020202020204"/>
                        <a:ea typeface="宋体" panose="02010600030101010101" pitchFamily="2" charset="-122"/>
                        <a:cs typeface="Miriam"/>
                      </a:endParaRPr>
                    </a:p>
                  </a:txBody>
                  <a:tcPr marL="49225" marR="49225" marT="0" marB="0" anchor="ctr">
                    <a:lnL>
                      <a:noFill/>
                    </a:lnL>
                    <a:lnR>
                      <a:noFill/>
                    </a:lnR>
                    <a:lnT>
                      <a:noFill/>
                    </a:lnT>
                    <a:lnB>
                      <a:noFill/>
                    </a:lnB>
                    <a:solidFill>
                      <a:srgbClr val="DAEEF3"/>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Connectors</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gridSpan="3">
                  <a:txBody>
                    <a:bodyPr/>
                    <a:lstStyle/>
                    <a:p>
                      <a:pPr algn="ctr">
                        <a:spcAft>
                          <a:spcPts val="0"/>
                        </a:spcAft>
                      </a:pPr>
                      <a:r>
                        <a:rPr lang="en-US" sz="800" kern="100">
                          <a:latin typeface="Calibri" panose="020F0502020204030204"/>
                          <a:ea typeface="宋体" panose="02010600030101010101" pitchFamily="2" charset="-122"/>
                          <a:cs typeface="Times New Roman" panose="02020603050405020304"/>
                        </a:rPr>
                        <a:t>2.92mm-Female</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c hMerge="1">
                  <a:tcPr/>
                </a:tc>
                <a:tc hMerge="1">
                  <a:tcPr/>
                </a:tc>
                <a:tc>
                  <a:txBody>
                    <a:bodyPr/>
                    <a:lstStyle/>
                    <a:p>
                      <a:pPr algn="l">
                        <a:spcAft>
                          <a:spcPts val="0"/>
                        </a:spcAft>
                      </a:pPr>
                      <a:endParaRPr lang="en-US"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FFFFFF"/>
                    </a:solidFill>
                  </a:tcPr>
                </a:tc>
              </a:tr>
              <a:tr h="250033">
                <a:tc>
                  <a:txBody>
                    <a:bodyPr/>
                    <a:lstStyle/>
                    <a:p>
                      <a:pPr algn="just">
                        <a:spcAft>
                          <a:spcPts val="0"/>
                        </a:spcAft>
                      </a:pPr>
                      <a:r>
                        <a:rPr lang="en-US" sz="800" kern="100">
                          <a:latin typeface="Calibri" panose="020F0502020204030204"/>
                          <a:ea typeface="宋体" panose="02010600030101010101" pitchFamily="2" charset="-122"/>
                          <a:cs typeface="Times New Roman" panose="02020603050405020304"/>
                        </a:rPr>
                        <a:t>Finish</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gridSpan="3">
                  <a:txBody>
                    <a:bodyPr/>
                    <a:lstStyle/>
                    <a:p>
                      <a:pPr algn="ctr">
                        <a:spcAft>
                          <a:spcPts val="0"/>
                        </a:spcAft>
                      </a:pPr>
                      <a:r>
                        <a:rPr lang="en-US" sz="800" kern="0">
                          <a:latin typeface="Calibri" panose="020F0502020204030204"/>
                          <a:ea typeface="楷体_GB2312"/>
                          <a:cs typeface="Calibri" panose="020F0502020204030204"/>
                        </a:rPr>
                        <a:t>Gray Paint</a:t>
                      </a:r>
                      <a:endParaRPr lang="zh-CN" sz="800" kern="10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c hMerge="1">
                  <a:tcPr/>
                </a:tc>
                <a:tc hMerge="1">
                  <a:tcPr/>
                </a:tc>
                <a:tc>
                  <a:txBody>
                    <a:bodyPr/>
                    <a:lstStyle/>
                    <a:p>
                      <a:pPr algn="l">
                        <a:spcAft>
                          <a:spcPts val="0"/>
                        </a:spcAft>
                      </a:pPr>
                      <a:endParaRPr lang="en-US" sz="800" kern="100" dirty="0">
                        <a:latin typeface="Calibri" panose="020F0502020204030204"/>
                        <a:ea typeface="宋体" panose="02010600030101010101" pitchFamily="2" charset="-122"/>
                        <a:cs typeface="Times New Roman" panose="02020603050405020304"/>
                      </a:endParaRPr>
                    </a:p>
                  </a:txBody>
                  <a:tcPr marL="49225" marR="49225" marT="0" marB="0" anchor="ctr">
                    <a:lnL>
                      <a:noFill/>
                    </a:lnL>
                    <a:lnR>
                      <a:noFill/>
                    </a:lnR>
                    <a:lnT>
                      <a:noFill/>
                    </a:lnT>
                    <a:lnB>
                      <a:noFill/>
                    </a:lnB>
                    <a:solidFill>
                      <a:srgbClr val="DAEEF3"/>
                    </a:solidFill>
                  </a:tcPr>
                </a:tc>
              </a:tr>
            </a:tbl>
          </a:graphicData>
        </a:graphic>
      </p:graphicFrame>
      <p:sp>
        <p:nvSpPr>
          <p:cNvPr id="15" name="Rectangle 7"/>
          <p:cNvSpPr>
            <a:spLocks noChangeArrowheads="1"/>
          </p:cNvSpPr>
          <p:nvPr/>
        </p:nvSpPr>
        <p:spPr bwMode="auto">
          <a:xfrm>
            <a:off x="428604" y="6738950"/>
            <a:ext cx="4000528" cy="7232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Notes:</a:t>
            </a:r>
            <a:br>
              <a:rPr kumimoji="0" lang="en-US" altLang="zh-CN" sz="11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br>
            <a:r>
              <a:rPr kumimoji="0" lang="en-US" altLang="zh-CN"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Values at 25°C, sea level.</a:t>
            </a:r>
            <a:br>
              <a:rPr kumimoji="0" lang="en-US" altLang="zh-CN"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br>
            <a:r>
              <a:rPr kumimoji="0" lang="en-US" altLang="zh-CN"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Insertion loss does not include coupling loss.</a:t>
            </a:r>
            <a:br>
              <a:rPr kumimoji="0" lang="en-US" altLang="zh-CN"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br>
            <a:r>
              <a:rPr kumimoji="0" lang="en-US" altLang="zh-CN"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Input power is specified for load VSWR better than 1.20:1.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6" name="Rectangle 12"/>
          <p:cNvSpPr>
            <a:spLocks noChangeArrowheads="1"/>
          </p:cNvSpPr>
          <p:nvPr/>
        </p:nvSpPr>
        <p:spPr bwMode="auto">
          <a:xfrm>
            <a:off x="357166" y="8739214"/>
            <a:ext cx="6072230" cy="92333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The information contained in this document is accurate to the best of our knowledge and representative of the part described herein. It may be necessary to make modifications to the part and/or the documentation of the part, in order to implement improvements. Amwav reserves the right to make such changes as required. Unless otherwise stated, all specifications are nominal. </a:t>
            </a:r>
            <a:endParaRPr kumimoji="0" lang="en-US" altLang="zh-CN" sz="4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7" name="Rectangle 13"/>
          <p:cNvSpPr>
            <a:spLocks noChangeArrowheads="1"/>
          </p:cNvSpPr>
          <p:nvPr/>
        </p:nvSpPr>
        <p:spPr bwMode="auto">
          <a:xfrm>
            <a:off x="0" y="9382156"/>
            <a:ext cx="6858000" cy="2308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altLang="zh-CN" sz="900" dirty="0">
                <a:latin typeface="Tahoma" panose="020B0604030504040204" pitchFamily="34" charset="0"/>
                <a:ea typeface="宋体" panose="02010600030101010101" pitchFamily="2" charset="-122"/>
                <a:cs typeface="Tahoma" panose="020B0604030504040204" pitchFamily="34" charset="0"/>
              </a:rPr>
              <a:t>          </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www.amwav.com                                   Email: </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hlinkClick r:id="rId3"/>
              </a:rPr>
              <a:t>sales@amwav.com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Tel/Fax: +86 02887492975</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18" name="直接连接符 17"/>
          <p:cNvCxnSpPr/>
          <p:nvPr/>
        </p:nvCxnSpPr>
        <p:spPr>
          <a:xfrm>
            <a:off x="0" y="9382156"/>
            <a:ext cx="6858000" cy="1588"/>
          </a:xfrm>
          <a:prstGeom prst="line">
            <a:avLst/>
          </a:prstGeom>
          <a:ln w="25400">
            <a:solidFill>
              <a:srgbClr val="0070C0"/>
            </a:solidFill>
          </a:ln>
        </p:spPr>
        <p:style>
          <a:lnRef idx="1">
            <a:schemeClr val="dk1"/>
          </a:lnRef>
          <a:fillRef idx="0">
            <a:schemeClr val="dk1"/>
          </a:fillRef>
          <a:effectRef idx="0">
            <a:schemeClr val="dk1"/>
          </a:effectRef>
          <a:fontRef idx="minor">
            <a:schemeClr val="tx1"/>
          </a:fontRef>
        </p:style>
      </p:cxnSp>
    </p:spTree>
  </p:cSld>
  <p:clrMap bg1="lt1" tx1="dk1" bg2="lt2" tx2="dk2" accent1="accent1" accent2="accent2" accent3="accent3" accent4="accent4" accent5="accent5" accent6="accent6" hlink="hlink" folHlink="folHlink"/>
  <p:notesStyle>
    <a:lvl1pPr marL="0" algn="l" defTabSz="957580" rtl="0" eaLnBrk="1" latinLnBrk="0" hangingPunct="1">
      <a:defRPr sz="1300" kern="1200">
        <a:solidFill>
          <a:schemeClr val="tx1"/>
        </a:solidFill>
        <a:latin typeface="+mn-lt"/>
        <a:ea typeface="+mn-ea"/>
        <a:cs typeface="+mn-cs"/>
      </a:defRPr>
    </a:lvl1pPr>
    <a:lvl2pPr marL="478790" algn="l" defTabSz="957580" rtl="0" eaLnBrk="1" latinLnBrk="0" hangingPunct="1">
      <a:defRPr sz="1300" kern="1200">
        <a:solidFill>
          <a:schemeClr val="tx1"/>
        </a:solidFill>
        <a:latin typeface="+mn-lt"/>
        <a:ea typeface="+mn-ea"/>
        <a:cs typeface="+mn-cs"/>
      </a:defRPr>
    </a:lvl2pPr>
    <a:lvl3pPr marL="957580" algn="l" defTabSz="957580" rtl="0" eaLnBrk="1" latinLnBrk="0" hangingPunct="1">
      <a:defRPr sz="1300" kern="1200">
        <a:solidFill>
          <a:schemeClr val="tx1"/>
        </a:solidFill>
        <a:latin typeface="+mn-lt"/>
        <a:ea typeface="+mn-ea"/>
        <a:cs typeface="+mn-cs"/>
      </a:defRPr>
    </a:lvl3pPr>
    <a:lvl4pPr marL="1437005" algn="l" defTabSz="957580" rtl="0" eaLnBrk="1" latinLnBrk="0" hangingPunct="1">
      <a:defRPr sz="1300" kern="1200">
        <a:solidFill>
          <a:schemeClr val="tx1"/>
        </a:solidFill>
        <a:latin typeface="+mn-lt"/>
        <a:ea typeface="+mn-ea"/>
        <a:cs typeface="+mn-cs"/>
      </a:defRPr>
    </a:lvl4pPr>
    <a:lvl5pPr marL="1915795" algn="l" defTabSz="957580" rtl="0" eaLnBrk="1" latinLnBrk="0" hangingPunct="1">
      <a:defRPr sz="1300" kern="1200">
        <a:solidFill>
          <a:schemeClr val="tx1"/>
        </a:solidFill>
        <a:latin typeface="+mn-lt"/>
        <a:ea typeface="+mn-ea"/>
        <a:cs typeface="+mn-cs"/>
      </a:defRPr>
    </a:lvl5pPr>
    <a:lvl6pPr marL="2394585" algn="l" defTabSz="957580" rtl="0" eaLnBrk="1" latinLnBrk="0" hangingPunct="1">
      <a:defRPr sz="1300" kern="1200">
        <a:solidFill>
          <a:schemeClr val="tx1"/>
        </a:solidFill>
        <a:latin typeface="+mn-lt"/>
        <a:ea typeface="+mn-ea"/>
        <a:cs typeface="+mn-cs"/>
      </a:defRPr>
    </a:lvl6pPr>
    <a:lvl7pPr marL="2873375" algn="l" defTabSz="957580" rtl="0" eaLnBrk="1" latinLnBrk="0" hangingPunct="1">
      <a:defRPr sz="1300" kern="1200">
        <a:solidFill>
          <a:schemeClr val="tx1"/>
        </a:solidFill>
        <a:latin typeface="+mn-lt"/>
        <a:ea typeface="+mn-ea"/>
        <a:cs typeface="+mn-cs"/>
      </a:defRPr>
    </a:lvl7pPr>
    <a:lvl8pPr marL="3352165" algn="l" defTabSz="957580" rtl="0" eaLnBrk="1" latinLnBrk="0" hangingPunct="1">
      <a:defRPr sz="1300" kern="1200">
        <a:solidFill>
          <a:schemeClr val="tx1"/>
        </a:solidFill>
        <a:latin typeface="+mn-lt"/>
        <a:ea typeface="+mn-ea"/>
        <a:cs typeface="+mn-cs"/>
      </a:defRPr>
    </a:lvl8pPr>
    <a:lvl9pPr marL="3831590" algn="l" defTabSz="95758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0CB7AEB-746F-435F-B216-2B14695C2B9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3077283"/>
            <a:ext cx="5829300" cy="212336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028700" y="5613399"/>
            <a:ext cx="4800600" cy="2531534"/>
          </a:xfrm>
        </p:spPr>
        <p:txBody>
          <a:bodyPr/>
          <a:lstStyle>
            <a:lvl1pPr marL="0" indent="0" algn="ctr">
              <a:buNone/>
              <a:defRPr>
                <a:solidFill>
                  <a:schemeClr val="tx1">
                    <a:tint val="75000"/>
                  </a:schemeClr>
                </a:solidFill>
              </a:defRPr>
            </a:lvl1pPr>
            <a:lvl2pPr marL="478790" indent="0" algn="ctr">
              <a:buNone/>
              <a:defRPr>
                <a:solidFill>
                  <a:schemeClr val="tx1">
                    <a:tint val="75000"/>
                  </a:schemeClr>
                </a:solidFill>
              </a:defRPr>
            </a:lvl2pPr>
            <a:lvl3pPr marL="957580" indent="0" algn="ctr">
              <a:buNone/>
              <a:defRPr>
                <a:solidFill>
                  <a:schemeClr val="tx1">
                    <a:tint val="75000"/>
                  </a:schemeClr>
                </a:solidFill>
              </a:defRPr>
            </a:lvl3pPr>
            <a:lvl4pPr marL="1437005" indent="0" algn="ctr">
              <a:buNone/>
              <a:defRPr>
                <a:solidFill>
                  <a:schemeClr val="tx1">
                    <a:tint val="75000"/>
                  </a:schemeClr>
                </a:solidFill>
              </a:defRPr>
            </a:lvl4pPr>
            <a:lvl5pPr marL="1915795" indent="0" algn="ctr">
              <a:buNone/>
              <a:defRPr>
                <a:solidFill>
                  <a:schemeClr val="tx1">
                    <a:tint val="75000"/>
                  </a:schemeClr>
                </a:solidFill>
              </a:defRPr>
            </a:lvl5pPr>
            <a:lvl6pPr marL="2394585" indent="0" algn="ctr">
              <a:buNone/>
              <a:defRPr>
                <a:solidFill>
                  <a:schemeClr val="tx1">
                    <a:tint val="75000"/>
                  </a:schemeClr>
                </a:solidFill>
              </a:defRPr>
            </a:lvl6pPr>
            <a:lvl7pPr marL="2873375" indent="0" algn="ctr">
              <a:buNone/>
              <a:defRPr>
                <a:solidFill>
                  <a:schemeClr val="tx1">
                    <a:tint val="75000"/>
                  </a:schemeClr>
                </a:solidFill>
              </a:defRPr>
            </a:lvl7pPr>
            <a:lvl8pPr marL="3352165" indent="0" algn="ctr">
              <a:buNone/>
              <a:defRPr>
                <a:solidFill>
                  <a:schemeClr val="tx1">
                    <a:tint val="75000"/>
                  </a:schemeClr>
                </a:solidFill>
              </a:defRPr>
            </a:lvl8pPr>
            <a:lvl9pPr marL="38315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9" name="Text Box 4"/>
          <p:cNvSpPr txBox="1">
            <a:spLocks noChangeArrowheads="1"/>
          </p:cNvSpPr>
          <p:nvPr userDrawn="1"/>
        </p:nvSpPr>
        <p:spPr bwMode="auto">
          <a:xfrm>
            <a:off x="352629" y="1045373"/>
            <a:ext cx="2500307" cy="235219"/>
          </a:xfrm>
          <a:prstGeom prst="rect">
            <a:avLst/>
          </a:prstGeom>
          <a:noFill/>
          <a:ln w="9525">
            <a:noFill/>
            <a:miter lim="800000"/>
          </a:ln>
        </p:spPr>
        <p:txBody>
          <a:bodyPr vert="horz" wrap="square" lIns="95784" tIns="47892" rIns="95784" bIns="47892" numCol="1" anchor="t" anchorCtr="0" compatLnSpc="1">
            <a:spAutoFit/>
          </a:bodyPr>
          <a:lstStyle/>
          <a:p>
            <a:pPr algn="just" fontAlgn="base">
              <a:spcBef>
                <a:spcPct val="0"/>
              </a:spcBef>
              <a:spcAft>
                <a:spcPct val="0"/>
              </a:spcAft>
            </a:pPr>
            <a:r>
              <a:rPr lang="en-US" altLang="zh-CN" sz="900" dirty="0">
                <a:solidFill>
                  <a:srgbClr val="FFFFFF"/>
                </a:solidFill>
                <a:latin typeface="Tahoma" panose="020B0604030504040204" pitchFamily="34" charset="0"/>
                <a:ea typeface="宋体" panose="02010600030101010101" pitchFamily="2" charset="-122"/>
                <a:cs typeface="宋体" panose="02010600030101010101" pitchFamily="2" charset="-122"/>
              </a:rPr>
              <a:t>Your RF &amp; Microwave Components Source</a:t>
            </a:r>
            <a:endParaRPr lang="zh-CN" altLang="zh-CN" dirty="0">
              <a:latin typeface="Arial" panose="020B0604020202020204" pitchFamily="34" charset="0"/>
              <a:ea typeface="宋体" panose="02010600030101010101" pitchFamily="2" charset="-122"/>
              <a:cs typeface="宋体" panose="02010600030101010101" pitchFamily="2" charset="-122"/>
            </a:endParaRPr>
          </a:p>
        </p:txBody>
      </p:sp>
      <p:sp>
        <p:nvSpPr>
          <p:cNvPr id="10" name="Text Box 4"/>
          <p:cNvSpPr txBox="1">
            <a:spLocks noChangeArrowheads="1"/>
          </p:cNvSpPr>
          <p:nvPr userDrawn="1"/>
        </p:nvSpPr>
        <p:spPr bwMode="auto">
          <a:xfrm>
            <a:off x="3140968" y="416496"/>
            <a:ext cx="3168353" cy="696884"/>
          </a:xfrm>
          <a:prstGeom prst="rect">
            <a:avLst/>
          </a:prstGeom>
          <a:noFill/>
          <a:ln w="9525">
            <a:noFill/>
            <a:miter lim="800000"/>
          </a:ln>
        </p:spPr>
        <p:txBody>
          <a:bodyPr vert="horz" wrap="square" lIns="95784" tIns="47892" rIns="95784" bIns="47892" numCol="1" anchor="t" anchorCtr="0" compatLnSpc="1">
            <a:spAutoFit/>
          </a:bodyPr>
          <a:lstStyle/>
          <a:p>
            <a:pPr algn="r" fontAlgn="base">
              <a:spcBef>
                <a:spcPct val="0"/>
              </a:spcBef>
              <a:spcAft>
                <a:spcPct val="0"/>
              </a:spcAft>
            </a:pPr>
            <a:r>
              <a:rPr lang="en-US" altLang="zh-CN" sz="1300" b="1" dirty="0">
                <a:solidFill>
                  <a:srgbClr val="FFFFFF"/>
                </a:solidFill>
                <a:latin typeface="Tahoma" panose="020B0604030504040204" pitchFamily="34" charset="0"/>
                <a:ea typeface="宋体" panose="02010600030101010101" pitchFamily="2" charset="-122"/>
                <a:cs typeface="宋体" panose="02010600030101010101" pitchFamily="2" charset="-122"/>
              </a:rPr>
              <a:t>2 Way Power Divider/</a:t>
            </a:r>
            <a:r>
              <a:rPr lang="zh-CN" altLang="en-US" sz="1300" b="1" dirty="0">
                <a:solidFill>
                  <a:srgbClr val="FFFFFF"/>
                </a:solidFill>
                <a:latin typeface="Tahoma" panose="020B0604030504040204" pitchFamily="34" charset="0"/>
                <a:ea typeface="宋体" panose="02010600030101010101" pitchFamily="2" charset="-122"/>
                <a:cs typeface="宋体" panose="02010600030101010101" pitchFamily="2" charset="-122"/>
              </a:rPr>
              <a:t> </a:t>
            </a:r>
            <a:r>
              <a:rPr lang="en-US" altLang="zh-CN" sz="1300" b="1" dirty="0">
                <a:solidFill>
                  <a:srgbClr val="FFFFFF"/>
                </a:solidFill>
                <a:latin typeface="Tahoma" panose="020B0604030504040204" pitchFamily="34" charset="0"/>
                <a:ea typeface="宋体" panose="02010600030101010101" pitchFamily="2" charset="-122"/>
                <a:cs typeface="宋体" panose="02010600030101010101" pitchFamily="2" charset="-122"/>
              </a:rPr>
              <a:t>2-12GHz</a:t>
            </a:r>
            <a:endParaRPr lang="en-US" altLang="zh-CN" sz="1300" b="1"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r" fontAlgn="base">
              <a:spcBef>
                <a:spcPct val="0"/>
              </a:spcBef>
              <a:spcAft>
                <a:spcPct val="0"/>
              </a:spcAft>
            </a:pPr>
            <a:endParaRPr lang="en-US" altLang="zh-CN" sz="1300" dirty="0">
              <a:solidFill>
                <a:srgbClr val="FFFFFF"/>
              </a:solidFill>
              <a:latin typeface="Tahoma" panose="020B0604030504040204" pitchFamily="34" charset="0"/>
              <a:ea typeface="宋体" panose="02010600030101010101" pitchFamily="2" charset="-122"/>
              <a:cs typeface="宋体" panose="02010600030101010101" pitchFamily="2" charset="-122"/>
            </a:endParaRPr>
          </a:p>
          <a:p>
            <a:pPr algn="r" fontAlgn="base">
              <a:spcBef>
                <a:spcPct val="0"/>
              </a:spcBef>
              <a:spcAft>
                <a:spcPct val="0"/>
              </a:spcAft>
            </a:pPr>
            <a:r>
              <a:rPr lang="en-US" altLang="zh-CN" sz="1300" dirty="0">
                <a:solidFill>
                  <a:srgbClr val="FFFFFF"/>
                </a:solidFill>
                <a:latin typeface="Tahoma" panose="020B0604030504040204" pitchFamily="34" charset="0"/>
                <a:ea typeface="宋体" panose="02010600030101010101" pitchFamily="2" charset="-122"/>
                <a:cs typeface="宋体" panose="02010600030101010101" pitchFamily="2" charset="-122"/>
              </a:rPr>
              <a:t>AWPD2-2-12GA</a:t>
            </a:r>
            <a:endParaRPr lang="en-US" altLang="zh-CN" sz="1000" dirty="0">
              <a:solidFill>
                <a:srgbClr val="FFFFFF"/>
              </a:solidFill>
              <a:latin typeface="Tahoma" panose="020B0604030504040204" pitchFamily="34" charset="0"/>
              <a:ea typeface="宋体" panose="02010600030101010101" pitchFamily="2" charset="-122"/>
              <a:cs typeface="宋体" panose="02010600030101010101" pitchFamily="2" charset="-122"/>
            </a:endParaRPr>
          </a:p>
        </p:txBody>
      </p:sp>
      <p:pic>
        <p:nvPicPr>
          <p:cNvPr id="15" name="图片 14" descr="AM-MW-LOGO"/>
          <p:cNvPicPr>
            <a:picLocks noChangeAspect="1"/>
          </p:cNvPicPr>
          <p:nvPr userDrawn="1"/>
        </p:nvPicPr>
        <p:blipFill>
          <a:blip r:embed="rId2"/>
          <a:srcRect l="5941" t="28127" r="5025" b="29077"/>
          <a:stretch>
            <a:fillRect/>
          </a:stretch>
        </p:blipFill>
        <p:spPr>
          <a:xfrm>
            <a:off x="476885" y="527050"/>
            <a:ext cx="2099310" cy="490220"/>
          </a:xfrm>
          <a:prstGeom prst="rect">
            <a:avLst/>
          </a:prstGeom>
        </p:spPr>
      </p:pic>
      <p:pic>
        <p:nvPicPr>
          <p:cNvPr id="9219" name="Picture 3" descr="C:\Users\13468\Desktop\2026\英文海报\08.jpg"/>
          <p:cNvPicPr>
            <a:picLocks noChangeAspect="1" noChangeArrowheads="1"/>
          </p:cNvPicPr>
          <p:nvPr userDrawn="1"/>
        </p:nvPicPr>
        <p:blipFill>
          <a:blip r:embed="rId3">
            <a:extLst>
              <a:ext uri="{28A0092B-C50C-407E-A947-70E740481C1C}">
                <a14:useLocalDpi xmlns:a14="http://schemas.microsoft.com/office/drawing/2010/main" val="0"/>
              </a:ext>
            </a:extLst>
          </a:blip>
          <a:srcRect r="-115" b="89277"/>
          <a:stretch>
            <a:fillRect/>
          </a:stretch>
        </p:blipFill>
        <p:spPr bwMode="auto">
          <a:xfrm>
            <a:off x="0" y="56515"/>
            <a:ext cx="6861175" cy="83375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接连接符 7"/>
          <p:cNvCxnSpPr/>
          <p:nvPr userDrawn="1"/>
        </p:nvCxnSpPr>
        <p:spPr>
          <a:xfrm>
            <a:off x="188595" y="2000885"/>
            <a:ext cx="6408420" cy="0"/>
          </a:xfrm>
          <a:prstGeom prst="line">
            <a:avLst/>
          </a:prstGeom>
          <a:ln w="38100">
            <a:solidFill>
              <a:schemeClr val="accent1">
                <a:alpha val="98000"/>
              </a:schemeClr>
            </a:solidFill>
          </a:ln>
        </p:spPr>
        <p:style>
          <a:lnRef idx="3">
            <a:schemeClr val="accent1"/>
          </a:lnRef>
          <a:fillRef idx="0">
            <a:srgbClr val="FFFFFF"/>
          </a:fillRef>
          <a:effectRef idx="0">
            <a:srgbClr val="FFFFFF"/>
          </a:effectRef>
          <a:fontRef idx="minor">
            <a:schemeClr val="tx1"/>
          </a:fontRef>
        </p:style>
      </p:cxnSp>
      <p:sp>
        <p:nvSpPr>
          <p:cNvPr id="12" name="文本框 11"/>
          <p:cNvSpPr txBox="1"/>
          <p:nvPr userDrawn="1"/>
        </p:nvSpPr>
        <p:spPr>
          <a:xfrm>
            <a:off x="384175" y="1017270"/>
            <a:ext cx="3475990" cy="675640"/>
          </a:xfrm>
          <a:prstGeom prst="rect">
            <a:avLst/>
          </a:prstGeom>
          <a:noFill/>
        </p:spPr>
        <p:txBody>
          <a:bodyPr wrap="square" rtlCol="0">
            <a:spAutoFit/>
          </a:bodyPr>
          <a:lstStyle/>
          <a:p>
            <a:r>
              <a:rPr lang="en-US" altLang="zh-CN" dirty="0"/>
              <a:t>WR62</a:t>
            </a:r>
            <a:r>
              <a:rPr lang="zh-CN" altLang="en-US" dirty="0"/>
              <a:t>正交波导同轴转换器</a:t>
            </a:r>
            <a:endParaRPr lang="zh-CN" altLang="en-US" dirty="0"/>
          </a:p>
          <a:p>
            <a:r>
              <a:rPr lang="en-US" altLang="zh-CN" dirty="0"/>
              <a:t>JL.XXXXXXXXX</a:t>
            </a:r>
            <a:endParaRPr lang="en-US" altLang="zh-CN" dirty="0"/>
          </a:p>
        </p:txBody>
      </p:sp>
      <p:pic>
        <p:nvPicPr>
          <p:cNvPr id="13" name="图片 2"/>
          <p:cNvPicPr>
            <a:picLocks noChangeAspect="1"/>
          </p:cNvPicPr>
          <p:nvPr userDrawn="1"/>
        </p:nvPicPr>
        <p:blipFill>
          <a:blip r:embed="rId4" cstate="print">
            <a:extLst>
              <a:ext uri="{28A0092B-C50C-407E-A947-70E740481C1C}">
                <a14:useLocalDpi xmlns:a14="http://schemas.microsoft.com/office/drawing/2010/main" val="0"/>
              </a:ext>
            </a:extLst>
          </a:blip>
          <a:srcRect l="19135" t="15568" r="19506" b="17039"/>
          <a:stretch>
            <a:fillRect/>
          </a:stretch>
        </p:blipFill>
        <p:spPr>
          <a:xfrm>
            <a:off x="5301615" y="992505"/>
            <a:ext cx="1152525" cy="843915"/>
          </a:xfrm>
          <a:prstGeom prst="rect">
            <a:avLst/>
          </a:prstGeom>
        </p:spPr>
      </p:pic>
      <p:sp>
        <p:nvSpPr>
          <p:cNvPr id="14" name="文本框 13"/>
          <p:cNvSpPr txBox="1"/>
          <p:nvPr userDrawn="1"/>
        </p:nvSpPr>
        <p:spPr>
          <a:xfrm>
            <a:off x="4077335" y="595630"/>
            <a:ext cx="2755900" cy="306705"/>
          </a:xfrm>
          <a:prstGeom prst="rect">
            <a:avLst/>
          </a:prstGeom>
          <a:noFill/>
        </p:spPr>
        <p:txBody>
          <a:bodyPr wrap="square" rtlCol="0">
            <a:spAutoFit/>
          </a:bodyPr>
          <a:lstStyle/>
          <a:p>
            <a:r>
              <a:rPr lang="zh-CN" altLang="en-US" sz="1400" b="1" dirty="0">
                <a:solidFill>
                  <a:schemeClr val="accent6"/>
                </a:solidFill>
              </a:rPr>
              <a:t>传感器芯片及射频微波产品专家</a:t>
            </a:r>
            <a:endParaRPr lang="zh-CN" altLang="en-US" sz="1400" b="1" dirty="0">
              <a:solidFill>
                <a:schemeClr val="accent6"/>
              </a:solidFill>
            </a:endParaRPr>
          </a:p>
        </p:txBody>
      </p:sp>
      <p:sp>
        <p:nvSpPr>
          <p:cNvPr id="16" name="文本框 15"/>
          <p:cNvSpPr txBox="1"/>
          <p:nvPr userDrawn="1"/>
        </p:nvSpPr>
        <p:spPr>
          <a:xfrm>
            <a:off x="384175" y="1617345"/>
            <a:ext cx="4154170" cy="306705"/>
          </a:xfrm>
          <a:prstGeom prst="rect">
            <a:avLst/>
          </a:prstGeom>
          <a:noFill/>
        </p:spPr>
        <p:txBody>
          <a:bodyPr wrap="square" rtlCol="0">
            <a:spAutoFit/>
          </a:bodyPr>
          <a:lstStyle/>
          <a:p>
            <a:r>
              <a:rPr lang="en-US" altLang="zh-CN" sz="1400"/>
              <a:t>Waveguide to Coax Adapters Technical Data Sheet</a:t>
            </a:r>
            <a:endParaRPr lang="en-US" altLang="zh-CN" sz="14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6365522"/>
            <a:ext cx="5829300" cy="1967442"/>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41735" y="4198587"/>
            <a:ext cx="5829300" cy="2166936"/>
          </a:xfrm>
        </p:spPr>
        <p:txBody>
          <a:bodyPr anchor="b"/>
          <a:lstStyle>
            <a:lvl1pPr marL="0" indent="0">
              <a:buNone/>
              <a:defRPr sz="2100">
                <a:solidFill>
                  <a:schemeClr val="tx1">
                    <a:tint val="75000"/>
                  </a:schemeClr>
                </a:solidFill>
              </a:defRPr>
            </a:lvl1pPr>
            <a:lvl2pPr marL="478790" indent="0">
              <a:buNone/>
              <a:defRPr sz="1900">
                <a:solidFill>
                  <a:schemeClr val="tx1">
                    <a:tint val="75000"/>
                  </a:schemeClr>
                </a:solidFill>
              </a:defRPr>
            </a:lvl2pPr>
            <a:lvl3pPr marL="957580" indent="0">
              <a:buNone/>
              <a:defRPr sz="1700">
                <a:solidFill>
                  <a:schemeClr val="tx1">
                    <a:tint val="75000"/>
                  </a:schemeClr>
                </a:solidFill>
              </a:defRPr>
            </a:lvl3pPr>
            <a:lvl4pPr marL="1437005" indent="0">
              <a:buNone/>
              <a:defRPr sz="1500">
                <a:solidFill>
                  <a:schemeClr val="tx1">
                    <a:tint val="75000"/>
                  </a:schemeClr>
                </a:solidFill>
              </a:defRPr>
            </a:lvl4pPr>
            <a:lvl5pPr marL="1915795" indent="0">
              <a:buNone/>
              <a:defRPr sz="1500">
                <a:solidFill>
                  <a:schemeClr val="tx1">
                    <a:tint val="75000"/>
                  </a:schemeClr>
                </a:solidFill>
              </a:defRPr>
            </a:lvl5pPr>
            <a:lvl6pPr marL="2394585" indent="0">
              <a:buNone/>
              <a:defRPr sz="1500">
                <a:solidFill>
                  <a:schemeClr val="tx1">
                    <a:tint val="75000"/>
                  </a:schemeClr>
                </a:solidFill>
              </a:defRPr>
            </a:lvl6pPr>
            <a:lvl7pPr marL="2873375" indent="0">
              <a:buNone/>
              <a:defRPr sz="1500">
                <a:solidFill>
                  <a:schemeClr val="tx1">
                    <a:tint val="75000"/>
                  </a:schemeClr>
                </a:solidFill>
              </a:defRPr>
            </a:lvl7pPr>
            <a:lvl8pPr marL="3352165" indent="0">
              <a:buNone/>
              <a:defRPr sz="1500">
                <a:solidFill>
                  <a:schemeClr val="tx1">
                    <a:tint val="75000"/>
                  </a:schemeClr>
                </a:solidFill>
              </a:defRPr>
            </a:lvl8pPr>
            <a:lvl9pPr marL="3831590"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342900" y="2311403"/>
            <a:ext cx="3028950" cy="6537501"/>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3486150" y="2311403"/>
            <a:ext cx="3028950" cy="6537501"/>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342901" y="2217386"/>
            <a:ext cx="3030141" cy="924101"/>
          </a:xfrm>
        </p:spPr>
        <p:txBody>
          <a:bodyPr anchor="b"/>
          <a:lstStyle>
            <a:lvl1pPr marL="0" indent="0">
              <a:buNone/>
              <a:defRPr sz="2500" b="1"/>
            </a:lvl1pPr>
            <a:lvl2pPr marL="478790" indent="0">
              <a:buNone/>
              <a:defRPr sz="2100" b="1"/>
            </a:lvl2pPr>
            <a:lvl3pPr marL="957580" indent="0">
              <a:buNone/>
              <a:defRPr sz="1900" b="1"/>
            </a:lvl3pPr>
            <a:lvl4pPr marL="1437005" indent="0">
              <a:buNone/>
              <a:defRPr sz="1700" b="1"/>
            </a:lvl4pPr>
            <a:lvl5pPr marL="1915795" indent="0">
              <a:buNone/>
              <a:defRPr sz="1700" b="1"/>
            </a:lvl5pPr>
            <a:lvl6pPr marL="2394585" indent="0">
              <a:buNone/>
              <a:defRPr sz="1700" b="1"/>
            </a:lvl6pPr>
            <a:lvl7pPr marL="2873375" indent="0">
              <a:buNone/>
              <a:defRPr sz="1700" b="1"/>
            </a:lvl7pPr>
            <a:lvl8pPr marL="3352165" indent="0">
              <a:buNone/>
              <a:defRPr sz="1700" b="1"/>
            </a:lvl8pPr>
            <a:lvl9pPr marL="3831590"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342901" y="3141486"/>
            <a:ext cx="3030141" cy="5707416"/>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3483770" y="2217386"/>
            <a:ext cx="3031331" cy="924101"/>
          </a:xfrm>
        </p:spPr>
        <p:txBody>
          <a:bodyPr anchor="b"/>
          <a:lstStyle>
            <a:lvl1pPr marL="0" indent="0">
              <a:buNone/>
              <a:defRPr sz="2500" b="1"/>
            </a:lvl1pPr>
            <a:lvl2pPr marL="478790" indent="0">
              <a:buNone/>
              <a:defRPr sz="2100" b="1"/>
            </a:lvl2pPr>
            <a:lvl3pPr marL="957580" indent="0">
              <a:buNone/>
              <a:defRPr sz="1900" b="1"/>
            </a:lvl3pPr>
            <a:lvl4pPr marL="1437005" indent="0">
              <a:buNone/>
              <a:defRPr sz="1700" b="1"/>
            </a:lvl4pPr>
            <a:lvl5pPr marL="1915795" indent="0">
              <a:buNone/>
              <a:defRPr sz="1700" b="1"/>
            </a:lvl5pPr>
            <a:lvl6pPr marL="2394585" indent="0">
              <a:buNone/>
              <a:defRPr sz="1700" b="1"/>
            </a:lvl6pPr>
            <a:lvl7pPr marL="2873375" indent="0">
              <a:buNone/>
              <a:defRPr sz="1700" b="1"/>
            </a:lvl7pPr>
            <a:lvl8pPr marL="3352165" indent="0">
              <a:buNone/>
              <a:defRPr sz="1700" b="1"/>
            </a:lvl8pPr>
            <a:lvl9pPr marL="3831590"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3483770" y="3141486"/>
            <a:ext cx="3031331" cy="5707416"/>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1" y="394406"/>
            <a:ext cx="2256235" cy="1678516"/>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2681288" y="394407"/>
            <a:ext cx="3833813" cy="8454497"/>
          </a:xfrm>
        </p:spPr>
        <p:txBody>
          <a:bodyPr/>
          <a:lstStyle>
            <a:lvl1pPr>
              <a:defRPr sz="34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342901" y="2072923"/>
            <a:ext cx="2256235" cy="6775980"/>
          </a:xfrm>
        </p:spPr>
        <p:txBody>
          <a:bodyPr/>
          <a:lstStyle>
            <a:lvl1pPr marL="0" indent="0">
              <a:buNone/>
              <a:defRPr sz="1500"/>
            </a:lvl1pPr>
            <a:lvl2pPr marL="478790" indent="0">
              <a:buNone/>
              <a:defRPr sz="1300"/>
            </a:lvl2pPr>
            <a:lvl3pPr marL="957580" indent="0">
              <a:buNone/>
              <a:defRPr sz="1000"/>
            </a:lvl3pPr>
            <a:lvl4pPr marL="1437005" indent="0">
              <a:buNone/>
              <a:defRPr sz="900"/>
            </a:lvl4pPr>
            <a:lvl5pPr marL="1915795" indent="0">
              <a:buNone/>
              <a:defRPr sz="900"/>
            </a:lvl5pPr>
            <a:lvl6pPr marL="2394585" indent="0">
              <a:buNone/>
              <a:defRPr sz="900"/>
            </a:lvl6pPr>
            <a:lvl7pPr marL="2873375" indent="0">
              <a:buNone/>
              <a:defRPr sz="900"/>
            </a:lvl7pPr>
            <a:lvl8pPr marL="3352165" indent="0">
              <a:buNone/>
              <a:defRPr sz="900"/>
            </a:lvl8pPr>
            <a:lvl9pPr marL="383159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934201"/>
            <a:ext cx="4114800" cy="818622"/>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344216" y="885119"/>
            <a:ext cx="4114800" cy="5943600"/>
          </a:xfrm>
        </p:spPr>
        <p:txBody>
          <a:bodyPr/>
          <a:lstStyle>
            <a:lvl1pPr marL="0" indent="0">
              <a:buNone/>
              <a:defRPr sz="3400"/>
            </a:lvl1pPr>
            <a:lvl2pPr marL="478790" indent="0">
              <a:buNone/>
              <a:defRPr sz="2900"/>
            </a:lvl2pPr>
            <a:lvl3pPr marL="957580" indent="0">
              <a:buNone/>
              <a:defRPr sz="2500"/>
            </a:lvl3pPr>
            <a:lvl4pPr marL="1437005" indent="0">
              <a:buNone/>
              <a:defRPr sz="2100"/>
            </a:lvl4pPr>
            <a:lvl5pPr marL="1915795" indent="0">
              <a:buNone/>
              <a:defRPr sz="2100"/>
            </a:lvl5pPr>
            <a:lvl6pPr marL="2394585" indent="0">
              <a:buNone/>
              <a:defRPr sz="2100"/>
            </a:lvl6pPr>
            <a:lvl7pPr marL="2873375" indent="0">
              <a:buNone/>
              <a:defRPr sz="2100"/>
            </a:lvl7pPr>
            <a:lvl8pPr marL="3352165" indent="0">
              <a:buNone/>
              <a:defRPr sz="2100"/>
            </a:lvl8pPr>
            <a:lvl9pPr marL="3831590" indent="0">
              <a:buNone/>
              <a:defRPr sz="2100"/>
            </a:lvl9pPr>
          </a:lstStyle>
          <a:p>
            <a:endParaRPr lang="zh-CN" altLang="en-US"/>
          </a:p>
        </p:txBody>
      </p:sp>
      <p:sp>
        <p:nvSpPr>
          <p:cNvPr id="4" name="文本占位符 3"/>
          <p:cNvSpPr>
            <a:spLocks noGrp="1"/>
          </p:cNvSpPr>
          <p:nvPr>
            <p:ph type="body" sz="half" idx="2"/>
          </p:nvPr>
        </p:nvSpPr>
        <p:spPr>
          <a:xfrm>
            <a:off x="1344216" y="7752823"/>
            <a:ext cx="4114800" cy="1162578"/>
          </a:xfrm>
        </p:spPr>
        <p:txBody>
          <a:bodyPr/>
          <a:lstStyle>
            <a:lvl1pPr marL="0" indent="0">
              <a:buNone/>
              <a:defRPr sz="1500"/>
            </a:lvl1pPr>
            <a:lvl2pPr marL="478790" indent="0">
              <a:buNone/>
              <a:defRPr sz="1300"/>
            </a:lvl2pPr>
            <a:lvl3pPr marL="957580" indent="0">
              <a:buNone/>
              <a:defRPr sz="1000"/>
            </a:lvl3pPr>
            <a:lvl4pPr marL="1437005" indent="0">
              <a:buNone/>
              <a:defRPr sz="900"/>
            </a:lvl4pPr>
            <a:lvl5pPr marL="1915795" indent="0">
              <a:buNone/>
              <a:defRPr sz="900"/>
            </a:lvl5pPr>
            <a:lvl6pPr marL="2394585" indent="0">
              <a:buNone/>
              <a:defRPr sz="900"/>
            </a:lvl6pPr>
            <a:lvl7pPr marL="2873375" indent="0">
              <a:buNone/>
              <a:defRPr sz="900"/>
            </a:lvl7pPr>
            <a:lvl8pPr marL="3352165" indent="0">
              <a:buNone/>
              <a:defRPr sz="900"/>
            </a:lvl8pPr>
            <a:lvl9pPr marL="383159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96701"/>
            <a:ext cx="1543050" cy="845220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342900" y="396701"/>
            <a:ext cx="4514850" cy="845220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396700"/>
            <a:ext cx="6172200" cy="1651000"/>
          </a:xfrm>
          <a:prstGeom prst="rect">
            <a:avLst/>
          </a:prstGeom>
        </p:spPr>
        <p:txBody>
          <a:bodyPr vert="horz" lIns="95784" tIns="47892" rIns="95784" bIns="47892"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342900" y="2311403"/>
            <a:ext cx="6172200" cy="6537501"/>
          </a:xfrm>
          <a:prstGeom prst="rect">
            <a:avLst/>
          </a:prstGeom>
        </p:spPr>
        <p:txBody>
          <a:bodyPr vert="horz" lIns="95784" tIns="47892" rIns="95784" bIns="47892"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342900" y="9181396"/>
            <a:ext cx="1600200" cy="527402"/>
          </a:xfrm>
          <a:prstGeom prst="rect">
            <a:avLst/>
          </a:prstGeom>
        </p:spPr>
        <p:txBody>
          <a:bodyPr vert="horz" lIns="95784" tIns="47892" rIns="95784" bIns="47892" rtlCol="0" anchor="ctr"/>
          <a:lstStyle>
            <a:lvl1pPr algn="l">
              <a:defRPr sz="13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2343150" y="9181396"/>
            <a:ext cx="2171700" cy="527402"/>
          </a:xfrm>
          <a:prstGeom prst="rect">
            <a:avLst/>
          </a:prstGeom>
        </p:spPr>
        <p:txBody>
          <a:bodyPr vert="horz" lIns="95784" tIns="47892" rIns="95784" bIns="47892" rtlCol="0" anchor="ctr"/>
          <a:lstStyle>
            <a:lvl1pPr algn="ctr">
              <a:defRPr sz="13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9181396"/>
            <a:ext cx="1600200" cy="527402"/>
          </a:xfrm>
          <a:prstGeom prst="rect">
            <a:avLst/>
          </a:prstGeom>
        </p:spPr>
        <p:txBody>
          <a:bodyPr vert="horz" lIns="95784" tIns="47892" rIns="95784" bIns="47892" rtlCol="0" anchor="ctr"/>
          <a:lstStyle>
            <a:lvl1pPr algn="r">
              <a:defRPr sz="13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57580" rtl="0" eaLnBrk="1" latinLnBrk="0" hangingPunct="1">
        <a:spcBef>
          <a:spcPct val="0"/>
        </a:spcBef>
        <a:buNone/>
        <a:defRPr sz="4600" kern="1200">
          <a:solidFill>
            <a:schemeClr val="tx1"/>
          </a:solidFill>
          <a:latin typeface="+mj-lt"/>
          <a:ea typeface="+mj-ea"/>
          <a:cs typeface="+mj-cs"/>
        </a:defRPr>
      </a:lvl1pPr>
    </p:titleStyle>
    <p:bodyStyle>
      <a:lvl1pPr marL="359410" indent="-359410" algn="l" defTabSz="95758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78510" indent="-299085" algn="l" defTabSz="9575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2pPr>
      <a:lvl3pPr marL="1197610" indent="-239395" algn="l" defTabSz="95758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7640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5519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3398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12770"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59219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070985" indent="-239395" algn="l" defTabSz="95758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57580" rtl="0" eaLnBrk="1" latinLnBrk="0" hangingPunct="1">
        <a:defRPr sz="1900" kern="1200">
          <a:solidFill>
            <a:schemeClr val="tx1"/>
          </a:solidFill>
          <a:latin typeface="+mn-lt"/>
          <a:ea typeface="+mn-ea"/>
          <a:cs typeface="+mn-cs"/>
        </a:defRPr>
      </a:lvl1pPr>
      <a:lvl2pPr marL="478790" algn="l" defTabSz="957580" rtl="0" eaLnBrk="1" latinLnBrk="0" hangingPunct="1">
        <a:defRPr sz="1900" kern="1200">
          <a:solidFill>
            <a:schemeClr val="tx1"/>
          </a:solidFill>
          <a:latin typeface="+mn-lt"/>
          <a:ea typeface="+mn-ea"/>
          <a:cs typeface="+mn-cs"/>
        </a:defRPr>
      </a:lvl2pPr>
      <a:lvl3pPr marL="957580" algn="l" defTabSz="957580" rtl="0" eaLnBrk="1" latinLnBrk="0" hangingPunct="1">
        <a:defRPr sz="1900" kern="1200">
          <a:solidFill>
            <a:schemeClr val="tx1"/>
          </a:solidFill>
          <a:latin typeface="+mn-lt"/>
          <a:ea typeface="+mn-ea"/>
          <a:cs typeface="+mn-cs"/>
        </a:defRPr>
      </a:lvl3pPr>
      <a:lvl4pPr marL="1437005" algn="l" defTabSz="957580" rtl="0" eaLnBrk="1" latinLnBrk="0" hangingPunct="1">
        <a:defRPr sz="1900" kern="1200">
          <a:solidFill>
            <a:schemeClr val="tx1"/>
          </a:solidFill>
          <a:latin typeface="+mn-lt"/>
          <a:ea typeface="+mn-ea"/>
          <a:cs typeface="+mn-cs"/>
        </a:defRPr>
      </a:lvl4pPr>
      <a:lvl5pPr marL="1915795" algn="l" defTabSz="957580" rtl="0" eaLnBrk="1" latinLnBrk="0" hangingPunct="1">
        <a:defRPr sz="1900" kern="1200">
          <a:solidFill>
            <a:schemeClr val="tx1"/>
          </a:solidFill>
          <a:latin typeface="+mn-lt"/>
          <a:ea typeface="+mn-ea"/>
          <a:cs typeface="+mn-cs"/>
        </a:defRPr>
      </a:lvl5pPr>
      <a:lvl6pPr marL="2394585" algn="l" defTabSz="957580" rtl="0" eaLnBrk="1" latinLnBrk="0" hangingPunct="1">
        <a:defRPr sz="1900" kern="1200">
          <a:solidFill>
            <a:schemeClr val="tx1"/>
          </a:solidFill>
          <a:latin typeface="+mn-lt"/>
          <a:ea typeface="+mn-ea"/>
          <a:cs typeface="+mn-cs"/>
        </a:defRPr>
      </a:lvl6pPr>
      <a:lvl7pPr marL="2873375" algn="l" defTabSz="957580" rtl="0" eaLnBrk="1" latinLnBrk="0" hangingPunct="1">
        <a:defRPr sz="1900" kern="1200">
          <a:solidFill>
            <a:schemeClr val="tx1"/>
          </a:solidFill>
          <a:latin typeface="+mn-lt"/>
          <a:ea typeface="+mn-ea"/>
          <a:cs typeface="+mn-cs"/>
        </a:defRPr>
      </a:lvl7pPr>
      <a:lvl8pPr marL="3352165" algn="l" defTabSz="957580" rtl="0" eaLnBrk="1" latinLnBrk="0" hangingPunct="1">
        <a:defRPr sz="1900" kern="1200">
          <a:solidFill>
            <a:schemeClr val="tx1"/>
          </a:solidFill>
          <a:latin typeface="+mn-lt"/>
          <a:ea typeface="+mn-ea"/>
          <a:cs typeface="+mn-cs"/>
        </a:defRPr>
      </a:lvl8pPr>
      <a:lvl9pPr marL="3831590" algn="l" defTabSz="95758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6858000" cy="1392251"/>
          </a:xfrm>
          <a:prstGeom prst="rect">
            <a:avLst/>
          </a:prstGeom>
          <a:gradFill>
            <a:gsLst>
              <a:gs pos="46000">
                <a:srgbClr val="094DB4">
                  <a:alpha val="85000"/>
                </a:srgbClr>
              </a:gs>
              <a:gs pos="88000">
                <a:schemeClr val="accent1">
                  <a:lumMod val="75000"/>
                </a:schemeClr>
              </a:gs>
              <a:gs pos="3670">
                <a:srgbClr val="084AAC">
                  <a:alpha val="0"/>
                </a:srgbClr>
              </a:gs>
              <a:gs pos="31000">
                <a:srgbClr val="084AAC">
                  <a:alpha val="31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2885006" y="318095"/>
            <a:ext cx="2927549" cy="940132"/>
            <a:chOff x="-5644117" y="2370530"/>
            <a:chExt cx="2927549" cy="940132"/>
          </a:xfrm>
        </p:grpSpPr>
        <p:sp>
          <p:nvSpPr>
            <p:cNvPr id="35" name="文本框 34"/>
            <p:cNvSpPr txBox="1"/>
            <p:nvPr/>
          </p:nvSpPr>
          <p:spPr>
            <a:xfrm>
              <a:off x="-5644117" y="2370530"/>
              <a:ext cx="2927549" cy="553085"/>
            </a:xfrm>
            <a:prstGeom prst="rect">
              <a:avLst/>
            </a:prstGeom>
            <a:noFill/>
          </p:spPr>
          <p:txBody>
            <a:bodyPr wrap="square" rtlCol="0">
              <a:spAutoFit/>
            </a:bodyPr>
            <a:lstStyle/>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rPr>
                <a:t>QV-band RF Front-End</a:t>
              </a:r>
              <a:endParaRPr lang="en-US" altLang="zh-CN" sz="1000" b="1" dirty="0">
                <a:solidFill>
                  <a:schemeClr val="bg1"/>
                </a:solidFill>
                <a:latin typeface="微软雅黑" panose="020B0503020204020204" pitchFamily="34" charset="-122"/>
                <a:ea typeface="微软雅黑" panose="020B0503020204020204" pitchFamily="34" charset="-122"/>
              </a:endParaRPr>
            </a:p>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rPr>
                <a:t>JL2.800.0010</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644008" y="3080792"/>
              <a:ext cx="2926805" cy="229870"/>
            </a:xfrm>
            <a:prstGeom prst="rect">
              <a:avLst/>
            </a:prstGeom>
            <a:noFill/>
          </p:spPr>
          <p:txBody>
            <a:bodyPr wrap="square" rtlCol="0">
              <a:spAutoFit/>
            </a:bodyPr>
            <a:lstStyle/>
            <a:p>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rPr>
                <a:t>QV-band RF Front-End </a:t>
              </a:r>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Technical Data Sheet</a:t>
              </a:r>
              <a:endPar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endParaRPr>
            </a:p>
          </p:txBody>
        </p:sp>
        <p:cxnSp>
          <p:nvCxnSpPr>
            <p:cNvPr id="43" name="直接连接符 42"/>
            <p:cNvCxnSpPr/>
            <p:nvPr/>
          </p:nvCxnSpPr>
          <p:spPr>
            <a:xfrm>
              <a:off x="-5539654" y="3015440"/>
              <a:ext cx="2520280" cy="0"/>
            </a:xfrm>
            <a:prstGeom prst="line">
              <a:avLst/>
            </a:prstGeom>
            <a:ln w="6350">
              <a:gradFill flip="none" rotWithShape="1">
                <a:gsLst>
                  <a:gs pos="0">
                    <a:schemeClr val="accent1">
                      <a:lumMod val="5000"/>
                      <a:lumOff val="95000"/>
                      <a:alpha val="0"/>
                    </a:schemeClr>
                  </a:gs>
                  <a:gs pos="100000">
                    <a:schemeClr val="accent1">
                      <a:lumMod val="30000"/>
                      <a:lumOff val="70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2758616" y="272480"/>
            <a:ext cx="0" cy="92579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392251"/>
            <a:ext cx="6858000" cy="0"/>
          </a:xfrm>
          <a:prstGeom prst="line">
            <a:avLst/>
          </a:prstGeom>
          <a:ln w="19050">
            <a:solidFill>
              <a:srgbClr val="00B0F0">
                <a:alpha val="98000"/>
              </a:srgbClr>
            </a:solidFill>
          </a:ln>
        </p:spPr>
        <p:style>
          <a:lnRef idx="3">
            <a:schemeClr val="accent1"/>
          </a:lnRef>
          <a:fillRef idx="0">
            <a:srgbClr val="FFFFFF"/>
          </a:fillRef>
          <a:effectRef idx="0">
            <a:srgbClr val="FFFFFF"/>
          </a:effectRef>
          <a:fontRef idx="minor">
            <a:schemeClr val="tx1"/>
          </a:fontRef>
        </p:style>
      </p:cxnSp>
      <p:sp>
        <p:nvSpPr>
          <p:cNvPr id="3" name="矩形 2"/>
          <p:cNvSpPr/>
          <p:nvPr/>
        </p:nvSpPr>
        <p:spPr>
          <a:xfrm>
            <a:off x="0" y="8841432"/>
            <a:ext cx="6858000" cy="1064568"/>
          </a:xfrm>
          <a:prstGeom prst="rect">
            <a:avLst/>
          </a:prstGeom>
          <a:gradFill flip="none" rotWithShape="1">
            <a:gsLst>
              <a:gs pos="100000">
                <a:schemeClr val="accent1">
                  <a:lumMod val="60000"/>
                  <a:lumOff val="40000"/>
                  <a:alpha val="0"/>
                </a:schemeClr>
              </a:gs>
              <a:gs pos="0">
                <a:schemeClr val="accent1">
                  <a:lumMod val="60000"/>
                  <a:lumOff val="40000"/>
                  <a:alpha val="28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0" y="9129464"/>
            <a:ext cx="6583680" cy="134808"/>
            <a:chOff x="0" y="9570720"/>
            <a:chExt cx="6583680" cy="134808"/>
          </a:xfrm>
        </p:grpSpPr>
        <p:grpSp>
          <p:nvGrpSpPr>
            <p:cNvPr id="9" name="图形 2"/>
            <p:cNvGrpSpPr/>
            <p:nvPr/>
          </p:nvGrpSpPr>
          <p:grpSpPr>
            <a:xfrm>
              <a:off x="3933056" y="9616017"/>
              <a:ext cx="732005" cy="57918"/>
              <a:chOff x="4398411" y="1057275"/>
              <a:chExt cx="839171" cy="113716"/>
            </a:xfrm>
            <a:solidFill>
              <a:srgbClr val="084AAC">
                <a:alpha val="77000"/>
              </a:srgbClr>
            </a:solidFill>
          </p:grpSpPr>
          <p:sp>
            <p:nvSpPr>
              <p:cNvPr id="19" name="任意多边形: 形状 18"/>
              <p:cNvSpPr/>
              <p:nvPr/>
            </p:nvSpPr>
            <p:spPr>
              <a:xfrm>
                <a:off x="5124449"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23" name="任意多边形: 形状 22"/>
              <p:cNvSpPr/>
              <p:nvPr/>
            </p:nvSpPr>
            <p:spPr>
              <a:xfrm>
                <a:off x="5003734" y="1057275"/>
                <a:ext cx="112550" cy="113716"/>
              </a:xfrm>
              <a:custGeom>
                <a:avLst/>
                <a:gdLst>
                  <a:gd name="connsiteX0" fmla="*/ 0 w 112550"/>
                  <a:gd name="connsiteY0" fmla="*/ 113717 h 113716"/>
                  <a:gd name="connsiteX1" fmla="*/ 46070 w 112550"/>
                  <a:gd name="connsiteY1" fmla="*/ 113717 h 113716"/>
                  <a:gd name="connsiteX2" fmla="*/ 112550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0" y="0"/>
                    </a:lnTo>
                    <a:lnTo>
                      <a:pt x="66481" y="0"/>
                    </a:lnTo>
                    <a:close/>
                  </a:path>
                </a:pathLst>
              </a:custGeom>
              <a:grpFill/>
              <a:ln w="5825" cap="flat">
                <a:noFill/>
                <a:prstDash val="solid"/>
                <a:miter/>
              </a:ln>
            </p:spPr>
            <p:txBody>
              <a:bodyPr rtlCol="0" anchor="ctr"/>
              <a:lstStyle/>
              <a:p>
                <a:endParaRPr lang="zh-CN" altLang="en-US"/>
              </a:p>
            </p:txBody>
          </p:sp>
          <p:sp>
            <p:nvSpPr>
              <p:cNvPr id="24" name="任意多边形: 形状 23"/>
              <p:cNvSpPr/>
              <p:nvPr/>
            </p:nvSpPr>
            <p:spPr>
              <a:xfrm>
                <a:off x="4882436"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7064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7064" y="0"/>
                    </a:lnTo>
                    <a:close/>
                  </a:path>
                </a:pathLst>
              </a:custGeom>
              <a:grpFill/>
              <a:ln w="5825" cap="flat">
                <a:noFill/>
                <a:prstDash val="solid"/>
                <a:miter/>
              </a:ln>
            </p:spPr>
            <p:txBody>
              <a:bodyPr rtlCol="0" anchor="ctr"/>
              <a:lstStyle/>
              <a:p>
                <a:endParaRPr lang="zh-CN" altLang="en-US"/>
              </a:p>
            </p:txBody>
          </p:sp>
          <p:sp>
            <p:nvSpPr>
              <p:cNvPr id="25" name="任意多边形: 形状 24"/>
              <p:cNvSpPr/>
              <p:nvPr/>
            </p:nvSpPr>
            <p:spPr>
              <a:xfrm>
                <a:off x="4761138"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26" name="任意多边形: 形状 25"/>
              <p:cNvSpPr/>
              <p:nvPr/>
            </p:nvSpPr>
            <p:spPr>
              <a:xfrm>
                <a:off x="4640423"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6481" y="0"/>
                    </a:lnTo>
                    <a:close/>
                  </a:path>
                </a:pathLst>
              </a:custGeom>
              <a:grpFill/>
              <a:ln w="5825" cap="flat">
                <a:noFill/>
                <a:prstDash val="solid"/>
                <a:miter/>
              </a:ln>
            </p:spPr>
            <p:txBody>
              <a:bodyPr rtlCol="0" anchor="ctr"/>
              <a:lstStyle/>
              <a:p>
                <a:endParaRPr lang="zh-CN" altLang="en-US"/>
              </a:p>
            </p:txBody>
          </p:sp>
          <p:sp>
            <p:nvSpPr>
              <p:cNvPr id="27" name="任意多边形: 形状 26"/>
              <p:cNvSpPr/>
              <p:nvPr/>
            </p:nvSpPr>
            <p:spPr>
              <a:xfrm>
                <a:off x="4519126"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28" name="任意多边形: 形状 27"/>
              <p:cNvSpPr/>
              <p:nvPr/>
            </p:nvSpPr>
            <p:spPr>
              <a:xfrm>
                <a:off x="4398411" y="1057275"/>
                <a:ext cx="112550" cy="113716"/>
              </a:xfrm>
              <a:custGeom>
                <a:avLst/>
                <a:gdLst>
                  <a:gd name="connsiteX0" fmla="*/ 0 w 112550"/>
                  <a:gd name="connsiteY0" fmla="*/ 113717 h 113716"/>
                  <a:gd name="connsiteX1" fmla="*/ 45487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5487" y="113717"/>
                    </a:lnTo>
                    <a:lnTo>
                      <a:pt x="112551" y="0"/>
                    </a:lnTo>
                    <a:lnTo>
                      <a:pt x="66481" y="0"/>
                    </a:lnTo>
                    <a:close/>
                  </a:path>
                </a:pathLst>
              </a:custGeom>
              <a:grpFill/>
              <a:ln w="5825" cap="flat">
                <a:noFill/>
                <a:prstDash val="solid"/>
                <a:miter/>
              </a:ln>
            </p:spPr>
            <p:txBody>
              <a:bodyPr rtlCol="0" anchor="ctr"/>
              <a:lstStyle/>
              <a:p>
                <a:endParaRPr lang="zh-CN" altLang="en-US"/>
              </a:p>
            </p:txBody>
          </p:sp>
        </p:grpSp>
        <p:cxnSp>
          <p:nvCxnSpPr>
            <p:cNvPr id="10" name="直接连接符 9"/>
            <p:cNvCxnSpPr/>
            <p:nvPr/>
          </p:nvCxnSpPr>
          <p:spPr>
            <a:xfrm>
              <a:off x="0" y="9705528"/>
              <a:ext cx="5517232" cy="0"/>
            </a:xfrm>
            <a:prstGeom prst="line">
              <a:avLst/>
            </a:pr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cxnSp>
        <p:sp>
          <p:nvSpPr>
            <p:cNvPr id="18" name="任意多边形: 形状 17"/>
            <p:cNvSpPr/>
            <p:nvPr/>
          </p:nvSpPr>
          <p:spPr>
            <a:xfrm>
              <a:off x="3832860" y="9570720"/>
              <a:ext cx="2750820" cy="129540"/>
            </a:xfrm>
            <a:custGeom>
              <a:avLst/>
              <a:gdLst>
                <a:gd name="csX0" fmla="*/ 0 w 2750820"/>
                <a:gd name="csY0" fmla="*/ 129540 h 129540"/>
                <a:gd name="csX1" fmla="*/ 129540 w 2750820"/>
                <a:gd name="csY1" fmla="*/ 0 h 129540"/>
                <a:gd name="csX2" fmla="*/ 2750820 w 2750820"/>
                <a:gd name="csY2" fmla="*/ 0 h 129540"/>
              </a:gdLst>
              <a:ahLst/>
              <a:cxnLst>
                <a:cxn ang="0">
                  <a:pos x="csX0" y="csY0"/>
                </a:cxn>
                <a:cxn ang="0">
                  <a:pos x="csX1" y="csY1"/>
                </a:cxn>
                <a:cxn ang="0">
                  <a:pos x="csX2" y="csY2"/>
                </a:cxn>
              </a:cxnLst>
              <a:rect l="l" t="t" r="r" b="b"/>
              <a:pathLst>
                <a:path w="2750820" h="129540">
                  <a:moveTo>
                    <a:pt x="0" y="129540"/>
                  </a:moveTo>
                  <a:lnTo>
                    <a:pt x="129540" y="0"/>
                  </a:lnTo>
                  <a:lnTo>
                    <a:pt x="2750820" y="0"/>
                  </a:lnTo>
                </a:path>
              </a:pathLst>
            </a:cu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9" name="Rectangle 13"/>
          <p:cNvSpPr>
            <a:spLocks noChangeArrowheads="1"/>
          </p:cNvSpPr>
          <p:nvPr/>
        </p:nvSpPr>
        <p:spPr bwMode="auto">
          <a:xfrm>
            <a:off x="0" y="9473668"/>
            <a:ext cx="6583680" cy="2298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altLang="zh-CN" sz="900" dirty="0">
                <a:latin typeface="Tahoma" panose="020B0604030504040204" pitchFamily="34" charset="0"/>
                <a:ea typeface="宋体" panose="02010600030101010101" pitchFamily="2" charset="-122"/>
                <a:cs typeface="Tahoma" panose="020B0604030504040204" pitchFamily="34" charset="0"/>
              </a:rPr>
              <a:t>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www.mwglobe.com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r>
              <a:rPr lang="en-US" altLang="zh-CN" sz="900" dirty="0">
                <a:ln>
                  <a:noFill/>
                </a:ln>
                <a:effectLst/>
                <a:latin typeface="Tahoma" panose="020B0604030504040204" pitchFamily="34" charset="0"/>
                <a:ea typeface="宋体" panose="02010600030101010101" pitchFamily="2" charset="-122"/>
                <a:cs typeface="Tahoma" panose="020B0604030504040204" pitchFamily="34" charset="0"/>
                <a:sym typeface="+mn-ea"/>
              </a:rPr>
              <a:t>Email: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sales@mwglobe.com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0" name="文本框 29"/>
          <p:cNvSpPr txBox="1"/>
          <p:nvPr/>
        </p:nvSpPr>
        <p:spPr>
          <a:xfrm>
            <a:off x="438916" y="5182350"/>
            <a:ext cx="3432412" cy="410845"/>
          </a:xfrm>
          <a:prstGeom prst="rect">
            <a:avLst/>
          </a:prstGeom>
          <a:noFill/>
        </p:spPr>
        <p:txBody>
          <a:bodyPr wrap="square">
            <a:spAutoFit/>
          </a:bodyPr>
          <a:lstStyle/>
          <a:p>
            <a:pPr algn="l">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Core Features</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sp>
        <p:nvSpPr>
          <p:cNvPr id="31" name="任意多边形: 形状 30"/>
          <p:cNvSpPr/>
          <p:nvPr/>
        </p:nvSpPr>
        <p:spPr>
          <a:xfrm>
            <a:off x="436728" y="5343784"/>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436728" y="1658375"/>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77235" y="1961815"/>
            <a:ext cx="5629210" cy="2009775"/>
          </a:xfrm>
          <a:prstGeom prst="rect">
            <a:avLst/>
          </a:prstGeom>
          <a:noFill/>
        </p:spPr>
        <p:txBody>
          <a:bodyPr wrap="square">
            <a:spAutoFit/>
          </a:bodyPr>
          <a:lstStyle/>
          <a:p>
            <a:pPr marL="179705" indent="-179705">
              <a:lnSpc>
                <a:spcPct val="130000"/>
              </a:lnSpc>
              <a:buClr>
                <a:srgbClr val="084AAC"/>
              </a:buClr>
              <a:buFont typeface="Arial" panose="020B0604020202020204" pitchFamily="34" charset="0"/>
              <a:buChar char="•"/>
            </a:pPr>
            <a:r>
              <a:rPr lang="en-US" altLang="zh-CN" sz="1200" dirty="0"/>
              <a:t>Receive a V-band uplink signal (including multiple service signals + 1 accompanying telecommand signal) from the antenna and perform low-noise amplification.</a:t>
            </a:r>
            <a:endParaRPr lang="en-US" altLang="zh-CN" sz="1200" dirty="0"/>
          </a:p>
          <a:p>
            <a:pPr marL="179705" indent="-179705">
              <a:lnSpc>
                <a:spcPct val="130000"/>
              </a:lnSpc>
              <a:buClr>
                <a:srgbClr val="084AAC"/>
              </a:buClr>
              <a:buFont typeface="Arial" panose="020B0604020202020204" pitchFamily="34" charset="0"/>
              <a:buChar char="•"/>
            </a:pPr>
            <a:r>
              <a:rPr lang="en-US" altLang="zh-CN" sz="1200" dirty="0"/>
              <a:t>Receive signals, amplify the power to ≥ 38.5 dBm, and output to the antenna.</a:t>
            </a:r>
            <a:endParaRPr lang="en-US" altLang="zh-CN" sz="1200" dirty="0"/>
          </a:p>
          <a:p>
            <a:pPr marL="179705" indent="-179705">
              <a:lnSpc>
                <a:spcPct val="130000"/>
              </a:lnSpc>
              <a:buClr>
                <a:srgbClr val="084AAC"/>
              </a:buClr>
              <a:buFont typeface="Arial" panose="020B0604020202020204" pitchFamily="34" charset="0"/>
              <a:buChar char="•"/>
            </a:pPr>
            <a:r>
              <a:rPr lang="en-US" altLang="zh-CN" sz="1200" dirty="0"/>
              <a:t>Internal power distribution and control. Configure power supply according to operational requirements and provide agreed telemetry data.</a:t>
            </a:r>
            <a:endParaRPr lang="en-US" altLang="zh-CN" sz="1200" dirty="0"/>
          </a:p>
          <a:p>
            <a:pPr marL="179705" indent="-179705">
              <a:lnSpc>
                <a:spcPct val="130000"/>
              </a:lnSpc>
              <a:buClr>
                <a:srgbClr val="084AAC"/>
              </a:buClr>
              <a:buFont typeface="Arial" panose="020B0604020202020204" pitchFamily="34" charset="0"/>
              <a:buChar char="•"/>
            </a:pPr>
            <a:r>
              <a:rPr lang="en-US" altLang="zh-CN" sz="1200" dirty="0"/>
              <a:t>Switching and telemetry functions. The solid-state amplifier includes switch control.</a:t>
            </a:r>
            <a:endParaRPr lang="en-US" altLang="zh-CN" sz="1200" dirty="0"/>
          </a:p>
          <a:p>
            <a:pPr marL="179705" indent="-179705">
              <a:lnSpc>
                <a:spcPct val="130000"/>
              </a:lnSpc>
              <a:buClr>
                <a:srgbClr val="084AAC"/>
              </a:buClr>
              <a:buFont typeface="Arial" panose="020B0604020202020204" pitchFamily="34" charset="0"/>
              <a:buChar char="•"/>
            </a:pPr>
            <a:r>
              <a:rPr lang="en-US" altLang="zh-CN" sz="1200" dirty="0">
                <a:ea typeface="Tahoma" panose="020B0604030504040204" pitchFamily="34" charset="0"/>
                <a:cs typeface="Tahoma" panose="020B0604030504040204"/>
                <a:sym typeface="+mn-ea"/>
              </a:rPr>
              <a:t>Undervoltage protection, overtemperature protection, and output overcurrent protection.</a:t>
            </a:r>
            <a:endParaRPr lang="en-US" altLang="zh-CN" sz="1200" dirty="0"/>
          </a:p>
        </p:txBody>
      </p:sp>
      <p:sp>
        <p:nvSpPr>
          <p:cNvPr id="36" name="文本框 35"/>
          <p:cNvSpPr txBox="1"/>
          <p:nvPr/>
        </p:nvSpPr>
        <p:spPr>
          <a:xfrm>
            <a:off x="438916" y="4034664"/>
            <a:ext cx="3432412" cy="374526"/>
          </a:xfrm>
          <a:prstGeom prst="rect">
            <a:avLst/>
          </a:prstGeom>
          <a:noFill/>
        </p:spPr>
        <p:txBody>
          <a:bodyPr wrap="square">
            <a:spAutoFit/>
          </a:bodyPr>
          <a:lstStyle/>
          <a:p>
            <a:pPr algn="l">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Applications</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sp>
        <p:nvSpPr>
          <p:cNvPr id="39" name="任意多边形: 形状 38"/>
          <p:cNvSpPr/>
          <p:nvPr/>
        </p:nvSpPr>
        <p:spPr>
          <a:xfrm>
            <a:off x="436728" y="4193361"/>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51180" y="4536440"/>
            <a:ext cx="1541667" cy="255270"/>
          </a:xfrm>
          <a:prstGeom prst="rect">
            <a:avLst/>
          </a:prstGeom>
          <a:solidFill>
            <a:schemeClr val="accent1">
              <a:lumMod val="20000"/>
              <a:lumOff val="80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lumMod val="85000"/>
                    <a:lumOff val="15000"/>
                  </a:schemeClr>
                </a:solidFill>
              </a:rPr>
              <a:t>Test &amp; Measurement</a:t>
            </a:r>
            <a:endParaRPr lang="en-US" altLang="zh-CN" sz="1200" dirty="0">
              <a:solidFill>
                <a:schemeClr val="tx1">
                  <a:lumMod val="85000"/>
                  <a:lumOff val="15000"/>
                </a:schemeClr>
              </a:solidFill>
            </a:endParaRPr>
          </a:p>
        </p:txBody>
      </p:sp>
      <p:sp>
        <p:nvSpPr>
          <p:cNvPr id="45" name="矩形 44"/>
          <p:cNvSpPr/>
          <p:nvPr/>
        </p:nvSpPr>
        <p:spPr>
          <a:xfrm>
            <a:off x="2133281" y="4536070"/>
            <a:ext cx="1391195" cy="255473"/>
          </a:xfrm>
          <a:prstGeom prst="rect">
            <a:avLst/>
          </a:prstGeom>
          <a:solidFill>
            <a:schemeClr val="accent1">
              <a:lumMod val="20000"/>
              <a:lumOff val="80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lumMod val="85000"/>
                    <a:lumOff val="15000"/>
                  </a:schemeClr>
                </a:solidFill>
              </a:rPr>
              <a:t>Space Systems</a:t>
            </a:r>
            <a:endParaRPr lang="en-US" altLang="zh-CN" sz="1200" dirty="0">
              <a:solidFill>
                <a:schemeClr val="tx1">
                  <a:lumMod val="85000"/>
                  <a:lumOff val="15000"/>
                </a:schemeClr>
              </a:solidFill>
            </a:endParaRPr>
          </a:p>
        </p:txBody>
      </p:sp>
      <p:sp>
        <p:nvSpPr>
          <p:cNvPr id="46" name="矩形 45"/>
          <p:cNvSpPr/>
          <p:nvPr/>
        </p:nvSpPr>
        <p:spPr>
          <a:xfrm>
            <a:off x="3554095" y="4534535"/>
            <a:ext cx="1251585" cy="255270"/>
          </a:xfrm>
          <a:prstGeom prst="rect">
            <a:avLst/>
          </a:prstGeom>
          <a:solidFill>
            <a:schemeClr val="accent1">
              <a:lumMod val="20000"/>
              <a:lumOff val="80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lumMod val="85000"/>
                    <a:lumOff val="15000"/>
                  </a:schemeClr>
                </a:solidFill>
              </a:rPr>
              <a:t>Satellite</a:t>
            </a:r>
            <a:endParaRPr lang="en-US" altLang="zh-CN" sz="1200" dirty="0">
              <a:solidFill>
                <a:schemeClr val="tx1">
                  <a:lumMod val="85000"/>
                  <a:lumOff val="15000"/>
                </a:schemeClr>
              </a:solidFill>
            </a:endParaRPr>
          </a:p>
        </p:txBody>
      </p:sp>
      <p:sp>
        <p:nvSpPr>
          <p:cNvPr id="47" name="矩形 46"/>
          <p:cNvSpPr/>
          <p:nvPr/>
        </p:nvSpPr>
        <p:spPr>
          <a:xfrm>
            <a:off x="4846114" y="4534800"/>
            <a:ext cx="1391195" cy="255473"/>
          </a:xfrm>
          <a:prstGeom prst="rect">
            <a:avLst/>
          </a:prstGeom>
          <a:solidFill>
            <a:schemeClr val="accent1">
              <a:lumMod val="20000"/>
              <a:lumOff val="80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lumMod val="85000"/>
                    <a:lumOff val="15000"/>
                  </a:schemeClr>
                </a:solidFill>
              </a:rPr>
              <a:t>Instrumentation</a:t>
            </a:r>
            <a:endParaRPr lang="en-US" altLang="zh-CN" sz="1200" dirty="0">
              <a:solidFill>
                <a:schemeClr val="tx1">
                  <a:lumMod val="85000"/>
                  <a:lumOff val="15000"/>
                </a:schemeClr>
              </a:solidFill>
            </a:endParaRPr>
          </a:p>
        </p:txBody>
      </p:sp>
      <p:sp>
        <p:nvSpPr>
          <p:cNvPr id="66" name="矩形 65"/>
          <p:cNvSpPr/>
          <p:nvPr/>
        </p:nvSpPr>
        <p:spPr>
          <a:xfrm>
            <a:off x="551121" y="4870584"/>
            <a:ext cx="2822860" cy="255473"/>
          </a:xfrm>
          <a:prstGeom prst="rect">
            <a:avLst/>
          </a:prstGeom>
          <a:solidFill>
            <a:schemeClr val="accent1">
              <a:lumMod val="20000"/>
              <a:lumOff val="80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lumMod val="85000"/>
                    <a:lumOff val="15000"/>
                  </a:schemeClr>
                </a:solidFill>
                <a:sym typeface="+mn-ea"/>
              </a:rPr>
              <a:t>Military Communications</a:t>
            </a:r>
            <a:endParaRPr lang="en-US" altLang="zh-CN" sz="1200" dirty="0">
              <a:solidFill>
                <a:schemeClr val="tx1">
                  <a:lumMod val="85000"/>
                  <a:lumOff val="15000"/>
                </a:schemeClr>
              </a:solidFill>
            </a:endParaRPr>
          </a:p>
        </p:txBody>
      </p:sp>
      <p:sp>
        <p:nvSpPr>
          <p:cNvPr id="67" name="矩形 66"/>
          <p:cNvSpPr/>
          <p:nvPr/>
        </p:nvSpPr>
        <p:spPr>
          <a:xfrm>
            <a:off x="3414450" y="4870584"/>
            <a:ext cx="2822860" cy="255473"/>
          </a:xfrm>
          <a:prstGeom prst="rect">
            <a:avLst/>
          </a:prstGeom>
          <a:solidFill>
            <a:schemeClr val="accent1">
              <a:lumMod val="20000"/>
              <a:lumOff val="80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tx1">
                    <a:lumMod val="85000"/>
                    <a:lumOff val="15000"/>
                  </a:schemeClr>
                </a:solidFill>
              </a:rPr>
              <a:t>Communication Systems</a:t>
            </a:r>
            <a:endParaRPr lang="en-US" altLang="zh-CN" sz="1200" dirty="0">
              <a:solidFill>
                <a:schemeClr val="tx1">
                  <a:lumMod val="85000"/>
                  <a:lumOff val="15000"/>
                </a:schemeClr>
              </a:solidFill>
            </a:endParaRPr>
          </a:p>
        </p:txBody>
      </p:sp>
      <p:graphicFrame>
        <p:nvGraphicFramePr>
          <p:cNvPr id="71" name="表格 70"/>
          <p:cNvGraphicFramePr>
            <a:graphicFrameLocks noGrp="1"/>
          </p:cNvGraphicFramePr>
          <p:nvPr/>
        </p:nvGraphicFramePr>
        <p:xfrm>
          <a:off x="548685" y="5667268"/>
          <a:ext cx="5681980" cy="2858770"/>
        </p:xfrm>
        <a:graphic>
          <a:graphicData uri="http://schemas.openxmlformats.org/drawingml/2006/table">
            <a:tbl>
              <a:tblPr>
                <a:tableStyleId>{5940675A-B579-460E-94D1-54222C63F5DA}</a:tableStyleId>
              </a:tblPr>
              <a:tblGrid>
                <a:gridCol w="2482215"/>
                <a:gridCol w="2626031"/>
                <a:gridCol w="573561"/>
              </a:tblGrid>
              <a:tr h="250190">
                <a:tc>
                  <a:txBody>
                    <a:bodyPr/>
                    <a:lstStyle/>
                    <a:p>
                      <a:pPr algn="ctr">
                        <a:spcAft>
                          <a:spcPts val="0"/>
                        </a:spcAft>
                      </a:pPr>
                      <a:r>
                        <a:rPr lang="en-US" altLang="zh-CN" sz="1100" kern="100" dirty="0"/>
                        <a:t>Test Item</a:t>
                      </a:r>
                      <a:endParaRPr lang="en-US" altLang="zh-CN" sz="1100" kern="100" dirty="0"/>
                    </a:p>
                  </a:txBody>
                  <a:tcPr marL="49225" marR="49225" marT="0" marB="0" anchor="ctr"/>
                </a:tc>
                <a:tc>
                  <a:txBody>
                    <a:bodyPr/>
                    <a:lstStyle/>
                    <a:p>
                      <a:pPr algn="ctr">
                        <a:spcAft>
                          <a:spcPts val="0"/>
                        </a:spcAft>
                      </a:pPr>
                      <a:r>
                        <a:rPr lang="en-US" altLang="zh-CN" sz="1100" kern="100" dirty="0"/>
                        <a:t>Performance Indicator</a:t>
                      </a:r>
                      <a:endParaRPr lang="en-US" altLang="zh-CN" sz="1100" kern="100" dirty="0"/>
                    </a:p>
                  </a:txBody>
                  <a:tcPr marL="49225" marR="49225" marT="0" marB="0" anchor="ctr"/>
                </a:tc>
                <a:tc>
                  <a:txBody>
                    <a:bodyPr/>
                    <a:lstStyle/>
                    <a:p>
                      <a:pPr algn="ctr">
                        <a:spcAft>
                          <a:spcPts val="0"/>
                        </a:spcAft>
                      </a:pPr>
                      <a:r>
                        <a:rPr lang="en-US" altLang="zh-CN" sz="1100" kern="100" dirty="0"/>
                        <a:t>Unit</a:t>
                      </a:r>
                      <a:endParaRPr lang="en-US" altLang="zh-CN" sz="1100" kern="100" dirty="0"/>
                    </a:p>
                  </a:txBody>
                  <a:tcPr marL="49225" marR="49225" marT="0" marB="0" anchor="ctr"/>
                </a:tc>
              </a:tr>
              <a:tr h="250190">
                <a:tc>
                  <a:txBody>
                    <a:bodyPr/>
                    <a:lstStyle/>
                    <a:p>
                      <a:pPr algn="l">
                        <a:spcAft>
                          <a:spcPts val="0"/>
                        </a:spcAft>
                      </a:pPr>
                      <a:r>
                        <a:rPr lang="en-US" altLang="zh-CN" sz="1100" kern="100" dirty="0"/>
                        <a:t>Forward Input/Output Signal Frequency</a:t>
                      </a:r>
                      <a:endParaRPr lang="en-US" altLang="zh-CN" sz="1100" kern="100" dirty="0"/>
                    </a:p>
                  </a:txBody>
                  <a:tcPr marL="49225" marR="49225" marT="0" marB="0" anchor="ctr"/>
                </a:tc>
                <a:tc>
                  <a:txBody>
                    <a:bodyPr/>
                    <a:lstStyle/>
                    <a:p>
                      <a:pPr algn="ctr">
                        <a:spcAft>
                          <a:spcPts val="0"/>
                        </a:spcAft>
                      </a:pPr>
                      <a:r>
                        <a:rPr lang="en-US" altLang="zh-CN" sz="1100" kern="100" dirty="0"/>
                        <a:t>QV-band</a:t>
                      </a:r>
                      <a:endParaRPr lang="en-US" altLang="zh-CN" sz="1100" kern="100" dirty="0"/>
                    </a:p>
                  </a:txBody>
                  <a:tcPr marL="49225" marR="49225" marT="0" marB="0" anchor="ctr"/>
                </a:tc>
                <a:tc>
                  <a:txBody>
                    <a:bodyPr/>
                    <a:lstStyle/>
                    <a:p>
                      <a:pPr algn="ctr">
                        <a:spcAft>
                          <a:spcPts val="0"/>
                        </a:spcAft>
                      </a:pPr>
                      <a:r>
                        <a:rPr lang="en-US" altLang="zh-CN" sz="1100" kern="100" dirty="0"/>
                        <a:t>GHz</a:t>
                      </a:r>
                      <a:endParaRPr lang="en-US" altLang="zh-CN" sz="1100" kern="100" dirty="0"/>
                    </a:p>
                  </a:txBody>
                  <a:tcPr marL="49225" marR="49225" marT="0" marB="0" anchor="ctr"/>
                </a:tc>
              </a:tr>
              <a:tr h="249555">
                <a:tc>
                  <a:txBody>
                    <a:bodyPr/>
                    <a:lstStyle/>
                    <a:p>
                      <a:pPr algn="just">
                        <a:spcAft>
                          <a:spcPts val="0"/>
                        </a:spcAft>
                      </a:pPr>
                      <a:r>
                        <a:rPr lang="en-US" altLang="zh-CN" sz="1100" kern="100" dirty="0"/>
                        <a:t>Reverse Input/Output Signal Frequency</a:t>
                      </a:r>
                      <a:endParaRPr lang="en-US" altLang="zh-CN" sz="1100" kern="100" dirty="0"/>
                    </a:p>
                  </a:txBody>
                  <a:tcPr marL="49225" marR="49225" marT="0" marB="0" anchor="ctr"/>
                </a:tc>
                <a:tc>
                  <a:txBody>
                    <a:bodyPr/>
                    <a:lstStyle/>
                    <a:p>
                      <a:pPr algn="ctr">
                        <a:spcAft>
                          <a:spcPts val="0"/>
                        </a:spcAft>
                      </a:pPr>
                      <a:r>
                        <a:rPr lang="en-US" altLang="zh-CN" sz="1100" kern="100" dirty="0">
                          <a:sym typeface="+mn-ea"/>
                        </a:rPr>
                        <a:t>QV-band</a:t>
                      </a:r>
                      <a:endParaRPr lang="en-US" altLang="zh-CN" sz="1100" kern="100" dirty="0"/>
                    </a:p>
                  </a:txBody>
                  <a:tcPr marL="49225" marR="49225" marT="0" marB="0" anchor="ctr"/>
                </a:tc>
                <a:tc>
                  <a:txBody>
                    <a:bodyPr/>
                    <a:lstStyle/>
                    <a:p>
                      <a:pPr algn="ctr">
                        <a:spcAft>
                          <a:spcPts val="0"/>
                        </a:spcAft>
                      </a:pPr>
                      <a:r>
                        <a:rPr lang="en-US" altLang="zh-CN" sz="1100" kern="100" dirty="0"/>
                        <a:t>GHz</a:t>
                      </a:r>
                      <a:endParaRPr lang="en-US" altLang="zh-CN" sz="1100" kern="100" dirty="0"/>
                    </a:p>
                  </a:txBody>
                  <a:tcPr marL="49225" marR="49225" marT="0" marB="0" anchor="ctr"/>
                </a:tc>
              </a:tr>
              <a:tr h="240665">
                <a:tc rowSpan="2">
                  <a:txBody>
                    <a:bodyPr/>
                    <a:lstStyle/>
                    <a:p>
                      <a:pPr algn="just">
                        <a:spcAft>
                          <a:spcPts val="0"/>
                        </a:spcAft>
                      </a:pPr>
                      <a:r>
                        <a:rPr lang="en-US" altLang="zh-CN" sz="1100" kern="100" dirty="0"/>
                        <a:t>Forward Input/Output Level</a:t>
                      </a:r>
                      <a:endParaRPr lang="en-US" altLang="zh-CN" sz="1100" kern="100" dirty="0"/>
                    </a:p>
                  </a:txBody>
                  <a:tcPr marL="49225" marR="49225" marT="0" marB="0" anchor="ctr"/>
                </a:tc>
                <a:tc>
                  <a:txBody>
                    <a:bodyPr/>
                    <a:lstStyle/>
                    <a:p>
                      <a:pPr algn="ctr">
                        <a:spcAft>
                          <a:spcPts val="0"/>
                        </a:spcAft>
                      </a:pPr>
                      <a:r>
                        <a:rPr lang="en-US" altLang="zh-CN" sz="1100" kern="100" dirty="0"/>
                        <a:t>Service Input: -87 to -57 </a:t>
                      </a:r>
                      <a:endParaRPr lang="en-US" altLang="zh-CN" sz="1100" kern="100" dirty="0"/>
                    </a:p>
                    <a:p>
                      <a:pPr algn="ctr">
                        <a:spcAft>
                          <a:spcPts val="0"/>
                        </a:spcAft>
                      </a:pPr>
                      <a:r>
                        <a:rPr lang="en-US" altLang="zh-CN" sz="1100" kern="100" dirty="0"/>
                        <a:t> Service Output: -40 to -10 </a:t>
                      </a:r>
                      <a:endParaRPr lang="en-US" altLang="zh-CN" sz="1100" kern="100" dirty="0"/>
                    </a:p>
                  </a:txBody>
                  <a:tcPr marL="49225" marR="49225" marT="0" marB="0" anchor="ctr"/>
                </a:tc>
                <a:tc>
                  <a:txBody>
                    <a:bodyPr/>
                    <a:lstStyle/>
                    <a:p>
                      <a:pPr algn="ctr">
                        <a:spcAft>
                          <a:spcPts val="0"/>
                        </a:spcAft>
                      </a:pPr>
                      <a:r>
                        <a:rPr lang="en-US" altLang="zh-CN" sz="1100" kern="100" dirty="0"/>
                        <a:t>dBm</a:t>
                      </a:r>
                      <a:endParaRPr lang="en-US" altLang="zh-CN" sz="1100" kern="100" dirty="0"/>
                    </a:p>
                  </a:txBody>
                  <a:tcPr marL="49225" marR="49225" marT="0" marB="0" anchor="ctr"/>
                </a:tc>
              </a:tr>
              <a:tr h="250190">
                <a:tc vMerge="1">
                  <a:tcPr marL="49225" marR="49225" marT="0" marB="0" anchor="ctr"/>
                </a:tc>
                <a:tc>
                  <a:txBody>
                    <a:bodyPr/>
                    <a:lstStyle/>
                    <a:p>
                      <a:pPr algn="ctr">
                        <a:spcAft>
                          <a:spcPts val="0"/>
                        </a:spcAft>
                      </a:pPr>
                      <a:r>
                        <a:rPr lang="en-US" altLang="zh-CN" sz="1100" kern="100" dirty="0"/>
                        <a:t>Telecommand Input: -87 to -57  Telecommand Output: -40 to -10 </a:t>
                      </a:r>
                      <a:endParaRPr lang="en-US" altLang="zh-CN" sz="1100" kern="100" dirty="0"/>
                    </a:p>
                  </a:txBody>
                  <a:tcPr marL="49225" marR="49225" marT="0" marB="0" anchor="ctr"/>
                </a:tc>
                <a:tc>
                  <a:txBody>
                    <a:bodyPr/>
                    <a:lstStyle/>
                    <a:p>
                      <a:pPr algn="ctr">
                        <a:spcAft>
                          <a:spcPts val="0"/>
                        </a:spcAft>
                      </a:pPr>
                      <a:r>
                        <a:rPr lang="en-US" altLang="zh-CN" sz="1100" kern="100" dirty="0"/>
                        <a:t>dBm</a:t>
                      </a:r>
                      <a:endParaRPr lang="en-US" altLang="zh-CN" sz="1100" kern="100" dirty="0"/>
                    </a:p>
                  </a:txBody>
                  <a:tcPr marL="49225" marR="49225" marT="0" marB="0" anchor="ctr"/>
                </a:tc>
              </a:tr>
              <a:tr h="266065">
                <a:tc rowSpan="3">
                  <a:txBody>
                    <a:bodyPr/>
                    <a:lstStyle/>
                    <a:p>
                      <a:pPr algn="just">
                        <a:spcAft>
                          <a:spcPts val="0"/>
                        </a:spcAft>
                      </a:pPr>
                      <a:r>
                        <a:rPr lang="en-US" altLang="zh-CN" sz="1100" kern="100" dirty="0"/>
                        <a:t>Reverse Input/Output Level</a:t>
                      </a:r>
                      <a:endParaRPr lang="en-US" altLang="zh-CN" sz="1100" kern="100" dirty="0"/>
                    </a:p>
                  </a:txBody>
                  <a:tcPr marL="49225" marR="49225" marT="0" marB="0" anchor="ctr"/>
                </a:tc>
                <a:tc>
                  <a:txBody>
                    <a:bodyPr/>
                    <a:lstStyle/>
                    <a:p>
                      <a:pPr algn="ctr">
                        <a:spcAft>
                          <a:spcPts val="0"/>
                        </a:spcAft>
                      </a:pPr>
                      <a:r>
                        <a:rPr lang="en-US" altLang="zh-CN" sz="1100" kern="100" dirty="0"/>
                        <a:t>Single Beam Input: -19±1</a:t>
                      </a:r>
                      <a:endParaRPr lang="en-US" altLang="zh-CN" sz="1100" kern="100" dirty="0"/>
                    </a:p>
                    <a:p>
                      <a:pPr algn="ctr">
                        <a:spcAft>
                          <a:spcPts val="0"/>
                        </a:spcAft>
                      </a:pPr>
                      <a:r>
                        <a:rPr lang="en-US" altLang="zh-CN" sz="1100" kern="100" dirty="0"/>
                        <a:t> Single Beam Output: ≥ 32.5</a:t>
                      </a:r>
                      <a:endParaRPr lang="en-US" altLang="zh-CN" sz="1100" kern="100" dirty="0"/>
                    </a:p>
                  </a:txBody>
                  <a:tcPr marL="49225" marR="49225" marT="0" marB="0" anchor="ctr"/>
                </a:tc>
                <a:tc>
                  <a:txBody>
                    <a:bodyPr/>
                    <a:lstStyle/>
                    <a:p>
                      <a:pPr algn="ctr">
                        <a:spcAft>
                          <a:spcPts val="0"/>
                        </a:spcAft>
                      </a:pPr>
                      <a:r>
                        <a:rPr lang="en-US" altLang="zh-CN" sz="1100" kern="100" dirty="0"/>
                        <a:t>dBm</a:t>
                      </a:r>
                      <a:endParaRPr lang="en-US" altLang="zh-CN" sz="1100" kern="100" dirty="0"/>
                    </a:p>
                    <a:p>
                      <a:pPr algn="ctr">
                        <a:spcAft>
                          <a:spcPts val="0"/>
                        </a:spcAft>
                      </a:pPr>
                      <a:endParaRPr lang="en-US" altLang="zh-CN" sz="1100" kern="100" dirty="0"/>
                    </a:p>
                  </a:txBody>
                  <a:tcPr marL="49225" marR="49225" marT="0" marB="0" anchor="ctr"/>
                </a:tc>
              </a:tr>
              <a:tr h="266065">
                <a:tc vMerge="1">
                  <a:tcPr marL="49225" marR="49225" marT="0" marB="0" anchor="ctr"/>
                </a:tc>
                <a:tc>
                  <a:txBody>
                    <a:bodyPr/>
                    <a:p>
                      <a:pPr algn="ctr">
                        <a:spcAft>
                          <a:spcPts val="0"/>
                        </a:spcAft>
                        <a:buNone/>
                      </a:pPr>
                      <a:r>
                        <a:rPr lang="en-US" altLang="zh-CN" sz="1100" kern="100" dirty="0"/>
                        <a:t>Multi-Beam Input: -13±1</a:t>
                      </a:r>
                      <a:endParaRPr lang="en-US" altLang="zh-CN" sz="1100" kern="100" dirty="0"/>
                    </a:p>
                    <a:p>
                      <a:pPr algn="ctr">
                        <a:spcAft>
                          <a:spcPts val="0"/>
                        </a:spcAft>
                        <a:buNone/>
                      </a:pPr>
                      <a:r>
                        <a:rPr lang="en-US" altLang="zh-CN" sz="1100" kern="100" dirty="0"/>
                        <a:t>Multi-Beam Output: ≥ 38.5</a:t>
                      </a:r>
                      <a:endParaRPr lang="en-US" altLang="zh-CN" sz="1100" kern="100" dirty="0"/>
                    </a:p>
                  </a:txBody>
                  <a:tcPr marL="49225" marR="49225" marT="0" marB="0" anchor="ctr"/>
                </a:tc>
                <a:tc>
                  <a:txBody>
                    <a:bodyPr/>
                    <a:p>
                      <a:pPr algn="ctr">
                        <a:spcAft>
                          <a:spcPts val="0"/>
                        </a:spcAft>
                        <a:buNone/>
                      </a:pPr>
                      <a:r>
                        <a:rPr lang="en-US" altLang="zh-CN" sz="1100" kern="100" dirty="0"/>
                        <a:t>dBm</a:t>
                      </a:r>
                      <a:endParaRPr lang="en-US" altLang="zh-CN" sz="1100" kern="100" dirty="0"/>
                    </a:p>
                    <a:p>
                      <a:pPr algn="ctr">
                        <a:spcAft>
                          <a:spcPts val="0"/>
                        </a:spcAft>
                        <a:buNone/>
                      </a:pPr>
                      <a:endParaRPr lang="en-US" altLang="zh-CN" sz="1100" kern="100" dirty="0"/>
                    </a:p>
                  </a:txBody>
                  <a:tcPr marL="49225" marR="49225" marT="0" marB="0" anchor="ctr"/>
                </a:tc>
              </a:tr>
              <a:tr h="266065">
                <a:tc vMerge="1">
                  <a:tcPr marL="49225" marR="49225" marT="0" marB="0" anchor="ctr"/>
                </a:tc>
                <a:tc>
                  <a:txBody>
                    <a:bodyPr/>
                    <a:p>
                      <a:pPr algn="ctr">
                        <a:spcAft>
                          <a:spcPts val="0"/>
                        </a:spcAft>
                        <a:buNone/>
                      </a:pPr>
                      <a:r>
                        <a:rPr lang="en-US" altLang="zh-CN" sz="1100" kern="100" dirty="0"/>
                        <a:t>Telemetry Input: -29±1</a:t>
                      </a:r>
                      <a:endParaRPr lang="en-US" altLang="zh-CN" sz="1100" kern="100" dirty="0"/>
                    </a:p>
                    <a:p>
                      <a:pPr algn="ctr">
                        <a:spcAft>
                          <a:spcPts val="0"/>
                        </a:spcAft>
                        <a:buNone/>
                      </a:pPr>
                      <a:r>
                        <a:rPr lang="en-US" altLang="zh-CN" sz="1100" kern="100" dirty="0"/>
                        <a:t>Telemetry Output: ≥ 22.5</a:t>
                      </a:r>
                      <a:endParaRPr lang="en-US" altLang="zh-CN" sz="1100" kern="100" dirty="0"/>
                    </a:p>
                  </a:txBody>
                  <a:tcPr marL="49225" marR="49225" marT="0" marB="0" anchor="ctr"/>
                </a:tc>
                <a:tc>
                  <a:txBody>
                    <a:bodyPr/>
                    <a:p>
                      <a:pPr algn="ctr">
                        <a:spcAft>
                          <a:spcPts val="0"/>
                        </a:spcAft>
                        <a:buNone/>
                      </a:pPr>
                      <a:r>
                        <a:rPr lang="en-US" altLang="zh-CN" sz="1100" kern="100" dirty="0"/>
                        <a:t>dBm</a:t>
                      </a:r>
                      <a:endParaRPr lang="en-US" altLang="zh-CN" sz="1100" kern="100" dirty="0"/>
                    </a:p>
                    <a:p>
                      <a:pPr algn="ctr">
                        <a:spcAft>
                          <a:spcPts val="0"/>
                        </a:spcAft>
                        <a:buNone/>
                      </a:pPr>
                      <a:endParaRPr lang="en-US" altLang="zh-CN" sz="1100" kern="100" dirty="0"/>
                    </a:p>
                  </a:txBody>
                  <a:tcPr marL="49225" marR="49225" marT="0" marB="0" anchor="ctr"/>
                </a:tc>
              </a:tr>
              <a:tr h="432435">
                <a:tc>
                  <a:txBody>
                    <a:bodyPr/>
                    <a:lstStyle/>
                    <a:p>
                      <a:pPr algn="just">
                        <a:spcAft>
                          <a:spcPts val="0"/>
                        </a:spcAft>
                      </a:pPr>
                      <a:r>
                        <a:rPr lang="en-US" altLang="zh-CN" sz="1100" kern="100" dirty="0"/>
                        <a:t>Reverse EVM</a:t>
                      </a:r>
                      <a:endParaRPr lang="en-US" altLang="zh-CN" sz="1100" kern="100" dirty="0"/>
                    </a:p>
                  </a:txBody>
                  <a:tcPr marL="49225" marR="49225" marT="0" marB="0" anchor="ctr"/>
                </a:tc>
                <a:tc>
                  <a:txBody>
                    <a:bodyPr/>
                    <a:lstStyle/>
                    <a:p>
                      <a:pPr algn="ctr">
                        <a:spcAft>
                          <a:spcPts val="0"/>
                        </a:spcAft>
                      </a:pPr>
                      <a:r>
                        <a:rPr lang="en-US" altLang="zh-CN" sz="1100" kern="100" dirty="0"/>
                        <a:t>≤ 7% (4 beams, 12 carriers, 16QAM)</a:t>
                      </a:r>
                      <a:endParaRPr lang="en-US" altLang="zh-CN" sz="1100" kern="100" dirty="0"/>
                    </a:p>
                  </a:txBody>
                  <a:tcPr marL="49225" marR="49225" marT="0" marB="0" anchor="ctr"/>
                </a:tc>
                <a:tc>
                  <a:txBody>
                    <a:bodyPr/>
                    <a:lstStyle/>
                    <a:p>
                      <a:pPr algn="ctr">
                        <a:spcAft>
                          <a:spcPts val="0"/>
                        </a:spcAft>
                        <a:buNone/>
                      </a:pPr>
                      <a:r>
                        <a:rPr lang="en-US" altLang="zh-CN" sz="1100" kern="100" dirty="0"/>
                        <a:t>%</a:t>
                      </a:r>
                      <a:endParaRPr lang="en-US" altLang="zh-CN" sz="1100" kern="100" dirty="0"/>
                    </a:p>
                  </a:txBody>
                  <a:tcPr marL="49225" marR="49225" marT="0" marB="0" anchor="ctr"/>
                </a:tc>
              </a:tr>
            </a:tbl>
          </a:graphicData>
        </a:graphic>
      </p:graphicFrame>
      <p:sp>
        <p:nvSpPr>
          <p:cNvPr id="72" name="Rectangle 7"/>
          <p:cNvSpPr>
            <a:spLocks noChangeArrowheads="1"/>
          </p:cNvSpPr>
          <p:nvPr/>
        </p:nvSpPr>
        <p:spPr bwMode="auto">
          <a:xfrm>
            <a:off x="476672" y="8750768"/>
            <a:ext cx="5952724" cy="42989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85000"/>
                    <a:lumOff val="15000"/>
                  </a:schemeClr>
                </a:solidFill>
                <a:effectLst/>
                <a:latin typeface="Calibri" panose="020F0502020204030204"/>
                <a:ea typeface="宋体" panose="02010600030101010101" pitchFamily="2" charset="-122"/>
                <a:cs typeface="Calibri" panose="020F0502020204030204"/>
              </a:rPr>
              <a:t>Notes:</a:t>
            </a:r>
            <a:br>
              <a:rPr kumimoji="0" lang="en-US" altLang="zh-CN" sz="1100" b="0" i="0" u="none" strike="noStrike" cap="none" normalizeH="0" baseline="0" dirty="0">
                <a:ln>
                  <a:noFill/>
                </a:ln>
                <a:solidFill>
                  <a:schemeClr val="tx1">
                    <a:lumMod val="85000"/>
                    <a:lumOff val="15000"/>
                  </a:schemeClr>
                </a:solidFill>
                <a:effectLst/>
                <a:latin typeface="Calibri" panose="020F0502020204030204"/>
                <a:ea typeface="宋体" panose="02010600030101010101" pitchFamily="2" charset="-122"/>
                <a:cs typeface="Calibri" panose="020F0502020204030204"/>
              </a:rPr>
            </a:br>
            <a:r>
              <a:rPr kumimoji="0" lang="en-US" altLang="zh-CN" sz="1100" b="0" i="0" u="none" strike="noStrike" cap="none" normalizeH="0" baseline="0" dirty="0">
                <a:ln>
                  <a:noFill/>
                </a:ln>
                <a:solidFill>
                  <a:schemeClr val="tx1">
                    <a:lumMod val="85000"/>
                    <a:lumOff val="15000"/>
                  </a:schemeClr>
                </a:solidFill>
                <a:effectLst/>
                <a:latin typeface="Calibri" panose="020F0502020204030204"/>
                <a:ea typeface="宋体" panose="02010600030101010101" pitchFamily="2" charset="-122"/>
                <a:cs typeface="Calibri" panose="020F0502020204030204"/>
              </a:rPr>
              <a:t>Values at 25℃, sea level.</a:t>
            </a:r>
            <a:endParaRPr kumimoji="0" lang="en-US" altLang="zh-CN" sz="1100" b="0" i="0" u="none" strike="noStrike" cap="none" normalizeH="0" baseline="0" dirty="0">
              <a:ln>
                <a:noFill/>
              </a:ln>
              <a:solidFill>
                <a:schemeClr val="tx1">
                  <a:lumMod val="85000"/>
                  <a:lumOff val="15000"/>
                </a:schemeClr>
              </a:solidFill>
              <a:effectLst/>
              <a:latin typeface="Calibri" panose="020F0502020204030204"/>
              <a:ea typeface="宋体" panose="02010600030101010101" pitchFamily="2" charset="-122"/>
              <a:cs typeface="Calibri" panose="020F0502020204030204"/>
            </a:endParaRPr>
          </a:p>
        </p:txBody>
      </p:sp>
      <p:sp>
        <p:nvSpPr>
          <p:cNvPr id="73" name="文本框 72"/>
          <p:cNvSpPr txBox="1"/>
          <p:nvPr/>
        </p:nvSpPr>
        <p:spPr>
          <a:xfrm>
            <a:off x="438916" y="1499678"/>
            <a:ext cx="3432412" cy="410845"/>
          </a:xfrm>
          <a:prstGeom prst="rect">
            <a:avLst/>
          </a:prstGeom>
          <a:noFill/>
        </p:spPr>
        <p:txBody>
          <a:bodyPr wrap="square">
            <a:spAutoFit/>
          </a:bodyPr>
          <a:lstStyle/>
          <a:p>
            <a:pPr algn="l">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Product Functions</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grpSp>
        <p:nvGrpSpPr>
          <p:cNvPr id="33" name="组合 32"/>
          <p:cNvGrpSpPr/>
          <p:nvPr/>
        </p:nvGrpSpPr>
        <p:grpSpPr>
          <a:xfrm>
            <a:off x="283035" y="290714"/>
            <a:ext cx="1918223" cy="565419"/>
            <a:chOff x="283035" y="290714"/>
            <a:chExt cx="1918223" cy="565419"/>
          </a:xfrm>
        </p:grpSpPr>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rcRect l="44433"/>
            <a:stretch>
              <a:fillRect/>
            </a:stretch>
          </p:blipFill>
          <p:spPr>
            <a:xfrm>
              <a:off x="1162050" y="296982"/>
              <a:ext cx="1039208" cy="552883"/>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rcRect r="56437"/>
            <a:stretch>
              <a:fillRect/>
            </a:stretch>
          </p:blipFill>
          <p:spPr>
            <a:xfrm>
              <a:off x="283035" y="290714"/>
              <a:ext cx="858410" cy="565419"/>
            </a:xfrm>
            <a:prstGeom prst="rect">
              <a:avLst/>
            </a:prstGeom>
          </p:spPr>
        </p:pic>
      </p:grpSp>
      <p:pic>
        <p:nvPicPr>
          <p:cNvPr id="4" name="图片 3" descr="QV前端"/>
          <p:cNvPicPr>
            <a:picLocks noChangeAspect="1"/>
          </p:cNvPicPr>
          <p:nvPr/>
        </p:nvPicPr>
        <p:blipFill>
          <a:blip r:embed="rId3"/>
          <a:stretch>
            <a:fillRect/>
          </a:stretch>
        </p:blipFill>
        <p:spPr>
          <a:xfrm>
            <a:off x="5139055" y="386080"/>
            <a:ext cx="1444625" cy="462280"/>
          </a:xfrm>
          <a:prstGeom prst="rect">
            <a:avLst/>
          </a:prstGeom>
        </p:spPr>
      </p:pic>
      <p:sp>
        <p:nvSpPr>
          <p:cNvPr id="7" name="文本框 6"/>
          <p:cNvSpPr txBox="1"/>
          <p:nvPr/>
        </p:nvSpPr>
        <p:spPr>
          <a:xfrm>
            <a:off x="44450" y="936625"/>
            <a:ext cx="2658110" cy="423545"/>
          </a:xfrm>
          <a:prstGeom prst="rect">
            <a:avLst/>
          </a:prstGeom>
          <a:noFill/>
        </p:spPr>
        <p:txBody>
          <a:bodyPr wrap="square" rtlCol="0">
            <a:spAutoFit/>
          </a:bodyPr>
          <a:lstStyle/>
          <a:p>
            <a:pPr marL="0" marR="0" lvl="0" indent="0" algn="r" defTabSz="457200" rtl="0" eaLnBrk="1" fontAlgn="auto" latinLnBrk="0" hangingPunct="1">
              <a:lnSpc>
                <a:spcPct val="120000"/>
              </a:lnSpc>
              <a:spcBef>
                <a:spcPts val="0"/>
              </a:spcBef>
              <a:spcAft>
                <a:spcPts val="0"/>
              </a:spcAft>
              <a:buClrTx/>
              <a:buSzTx/>
              <a:buFontTx/>
              <a:buNone/>
              <a:defRPr/>
            </a:pPr>
            <a:r>
              <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rPr>
              <a:t>Expert in Infrared Thermal Imaging Technology &amp; RF-Microwave Products</a:t>
            </a:r>
            <a:endPar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6858000" cy="1392251"/>
          </a:xfrm>
          <a:prstGeom prst="rect">
            <a:avLst/>
          </a:prstGeom>
          <a:gradFill>
            <a:gsLst>
              <a:gs pos="46000">
                <a:srgbClr val="094DB4">
                  <a:alpha val="85000"/>
                </a:srgbClr>
              </a:gs>
              <a:gs pos="88000">
                <a:schemeClr val="accent1">
                  <a:lumMod val="75000"/>
                </a:schemeClr>
              </a:gs>
              <a:gs pos="3670">
                <a:srgbClr val="084AAC">
                  <a:alpha val="0"/>
                </a:srgbClr>
              </a:gs>
              <a:gs pos="31000">
                <a:srgbClr val="084AAC">
                  <a:alpha val="31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8841432"/>
            <a:ext cx="6858000" cy="1064568"/>
          </a:xfrm>
          <a:prstGeom prst="rect">
            <a:avLst/>
          </a:prstGeom>
          <a:gradFill flip="none" rotWithShape="1">
            <a:gsLst>
              <a:gs pos="100000">
                <a:schemeClr val="accent1">
                  <a:lumMod val="60000"/>
                  <a:lumOff val="40000"/>
                  <a:alpha val="0"/>
                </a:schemeClr>
              </a:gs>
              <a:gs pos="0">
                <a:schemeClr val="accent1">
                  <a:lumMod val="60000"/>
                  <a:lumOff val="40000"/>
                  <a:alpha val="28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9129464"/>
            <a:ext cx="6583680" cy="134808"/>
            <a:chOff x="0" y="9570720"/>
            <a:chExt cx="6583680" cy="134808"/>
          </a:xfrm>
        </p:grpSpPr>
        <p:grpSp>
          <p:nvGrpSpPr>
            <p:cNvPr id="7" name="图形 2"/>
            <p:cNvGrpSpPr/>
            <p:nvPr/>
          </p:nvGrpSpPr>
          <p:grpSpPr>
            <a:xfrm>
              <a:off x="3933056" y="9616017"/>
              <a:ext cx="732005" cy="57918"/>
              <a:chOff x="4398411" y="1057275"/>
              <a:chExt cx="839171" cy="113716"/>
            </a:xfrm>
            <a:solidFill>
              <a:srgbClr val="084AAC">
                <a:alpha val="77000"/>
              </a:srgbClr>
            </a:solidFill>
          </p:grpSpPr>
          <p:sp>
            <p:nvSpPr>
              <p:cNvPr id="11" name="任意多边形: 形状 10"/>
              <p:cNvSpPr/>
              <p:nvPr/>
            </p:nvSpPr>
            <p:spPr>
              <a:xfrm>
                <a:off x="5124449"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2" name="任意多边形: 形状 11"/>
              <p:cNvSpPr/>
              <p:nvPr/>
            </p:nvSpPr>
            <p:spPr>
              <a:xfrm>
                <a:off x="5003734" y="1057275"/>
                <a:ext cx="112550" cy="113716"/>
              </a:xfrm>
              <a:custGeom>
                <a:avLst/>
                <a:gdLst>
                  <a:gd name="connsiteX0" fmla="*/ 0 w 112550"/>
                  <a:gd name="connsiteY0" fmla="*/ 113717 h 113716"/>
                  <a:gd name="connsiteX1" fmla="*/ 46070 w 112550"/>
                  <a:gd name="connsiteY1" fmla="*/ 113717 h 113716"/>
                  <a:gd name="connsiteX2" fmla="*/ 112550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0" y="0"/>
                    </a:lnTo>
                    <a:lnTo>
                      <a:pt x="66481" y="0"/>
                    </a:lnTo>
                    <a:close/>
                  </a:path>
                </a:pathLst>
              </a:custGeom>
              <a:grpFill/>
              <a:ln w="5825" cap="flat">
                <a:noFill/>
                <a:prstDash val="solid"/>
                <a:miter/>
              </a:ln>
            </p:spPr>
            <p:txBody>
              <a:bodyPr rtlCol="0" anchor="ctr"/>
              <a:lstStyle/>
              <a:p>
                <a:endParaRPr lang="zh-CN" altLang="en-US"/>
              </a:p>
            </p:txBody>
          </p:sp>
          <p:sp>
            <p:nvSpPr>
              <p:cNvPr id="13" name="任意多边形: 形状 12"/>
              <p:cNvSpPr/>
              <p:nvPr/>
            </p:nvSpPr>
            <p:spPr>
              <a:xfrm>
                <a:off x="4882436"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7064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7064" y="0"/>
                    </a:lnTo>
                    <a:close/>
                  </a:path>
                </a:pathLst>
              </a:custGeom>
              <a:grpFill/>
              <a:ln w="5825" cap="flat">
                <a:noFill/>
                <a:prstDash val="solid"/>
                <a:miter/>
              </a:ln>
            </p:spPr>
            <p:txBody>
              <a:bodyPr rtlCol="0" anchor="ctr"/>
              <a:lstStyle/>
              <a:p>
                <a:endParaRPr lang="zh-CN" altLang="en-US"/>
              </a:p>
            </p:txBody>
          </p:sp>
          <p:sp>
            <p:nvSpPr>
              <p:cNvPr id="14" name="任意多边形: 形状 13"/>
              <p:cNvSpPr/>
              <p:nvPr/>
            </p:nvSpPr>
            <p:spPr>
              <a:xfrm>
                <a:off x="4761138"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5" name="任意多边形: 形状 14"/>
              <p:cNvSpPr/>
              <p:nvPr/>
            </p:nvSpPr>
            <p:spPr>
              <a:xfrm>
                <a:off x="4640423"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6481" y="0"/>
                    </a:lnTo>
                    <a:close/>
                  </a:path>
                </a:pathLst>
              </a:custGeom>
              <a:grpFill/>
              <a:ln w="5825" cap="flat">
                <a:noFill/>
                <a:prstDash val="solid"/>
                <a:miter/>
              </a:ln>
            </p:spPr>
            <p:txBody>
              <a:bodyPr rtlCol="0" anchor="ctr"/>
              <a:lstStyle/>
              <a:p>
                <a:endParaRPr lang="zh-CN" altLang="en-US"/>
              </a:p>
            </p:txBody>
          </p:sp>
          <p:sp>
            <p:nvSpPr>
              <p:cNvPr id="16" name="任意多边形: 形状 15"/>
              <p:cNvSpPr/>
              <p:nvPr/>
            </p:nvSpPr>
            <p:spPr>
              <a:xfrm>
                <a:off x="4519126"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7" name="任意多边形: 形状 16"/>
              <p:cNvSpPr/>
              <p:nvPr/>
            </p:nvSpPr>
            <p:spPr>
              <a:xfrm>
                <a:off x="4398411" y="1057275"/>
                <a:ext cx="112550" cy="113716"/>
              </a:xfrm>
              <a:custGeom>
                <a:avLst/>
                <a:gdLst>
                  <a:gd name="connsiteX0" fmla="*/ 0 w 112550"/>
                  <a:gd name="connsiteY0" fmla="*/ 113717 h 113716"/>
                  <a:gd name="connsiteX1" fmla="*/ 45487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5487" y="113717"/>
                    </a:lnTo>
                    <a:lnTo>
                      <a:pt x="112551" y="0"/>
                    </a:lnTo>
                    <a:lnTo>
                      <a:pt x="66481" y="0"/>
                    </a:lnTo>
                    <a:close/>
                  </a:path>
                </a:pathLst>
              </a:custGeom>
              <a:grpFill/>
              <a:ln w="5825" cap="flat">
                <a:noFill/>
                <a:prstDash val="solid"/>
                <a:miter/>
              </a:ln>
            </p:spPr>
            <p:txBody>
              <a:bodyPr rtlCol="0" anchor="ctr"/>
              <a:lstStyle/>
              <a:p>
                <a:endParaRPr lang="zh-CN" altLang="en-US"/>
              </a:p>
            </p:txBody>
          </p:sp>
        </p:grpSp>
        <p:cxnSp>
          <p:nvCxnSpPr>
            <p:cNvPr id="20" name="直接连接符 19"/>
            <p:cNvCxnSpPr/>
            <p:nvPr/>
          </p:nvCxnSpPr>
          <p:spPr>
            <a:xfrm>
              <a:off x="0" y="9705528"/>
              <a:ext cx="5517232" cy="0"/>
            </a:xfrm>
            <a:prstGeom prst="line">
              <a:avLst/>
            </a:pr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cxnSp>
        <p:sp>
          <p:nvSpPr>
            <p:cNvPr id="21" name="任意多边形: 形状 20"/>
            <p:cNvSpPr/>
            <p:nvPr/>
          </p:nvSpPr>
          <p:spPr>
            <a:xfrm>
              <a:off x="3832860" y="9570720"/>
              <a:ext cx="2750820" cy="129540"/>
            </a:xfrm>
            <a:custGeom>
              <a:avLst/>
              <a:gdLst>
                <a:gd name="csX0" fmla="*/ 0 w 2750820"/>
                <a:gd name="csY0" fmla="*/ 129540 h 129540"/>
                <a:gd name="csX1" fmla="*/ 129540 w 2750820"/>
                <a:gd name="csY1" fmla="*/ 0 h 129540"/>
                <a:gd name="csX2" fmla="*/ 2750820 w 2750820"/>
                <a:gd name="csY2" fmla="*/ 0 h 129540"/>
              </a:gdLst>
              <a:ahLst/>
              <a:cxnLst>
                <a:cxn ang="0">
                  <a:pos x="csX0" y="csY0"/>
                </a:cxn>
                <a:cxn ang="0">
                  <a:pos x="csX1" y="csY1"/>
                </a:cxn>
                <a:cxn ang="0">
                  <a:pos x="csX2" y="csY2"/>
                </a:cxn>
              </a:cxnLst>
              <a:rect l="l" t="t" r="r" b="b"/>
              <a:pathLst>
                <a:path w="2750820" h="129540">
                  <a:moveTo>
                    <a:pt x="0" y="129540"/>
                  </a:moveTo>
                  <a:lnTo>
                    <a:pt x="129540" y="0"/>
                  </a:lnTo>
                  <a:lnTo>
                    <a:pt x="2750820" y="0"/>
                  </a:lnTo>
                </a:path>
              </a:pathLst>
            </a:cu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4" name="Rectangle 13"/>
          <p:cNvSpPr>
            <a:spLocks noChangeArrowheads="1"/>
          </p:cNvSpPr>
          <p:nvPr/>
        </p:nvSpPr>
        <p:spPr bwMode="auto">
          <a:xfrm>
            <a:off x="0" y="9473668"/>
            <a:ext cx="6583680" cy="2298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altLang="zh-CN" sz="900" dirty="0">
                <a:latin typeface="Tahoma" panose="020B0604030504040204" pitchFamily="34" charset="0"/>
                <a:ea typeface="宋体" panose="02010600030101010101" pitchFamily="2" charset="-122"/>
                <a:cs typeface="Tahoma" panose="020B0604030504040204" pitchFamily="34" charset="0"/>
              </a:rPr>
              <a:t>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www.mwglobe.com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r>
              <a:rPr lang="en-US" altLang="zh-CN" sz="900" dirty="0">
                <a:ln>
                  <a:noFill/>
                </a:ln>
                <a:effectLst/>
                <a:latin typeface="Tahoma" panose="020B0604030504040204" pitchFamily="34" charset="0"/>
                <a:ea typeface="宋体" panose="02010600030101010101" pitchFamily="2" charset="-122"/>
                <a:cs typeface="Tahoma" panose="020B0604030504040204" pitchFamily="34" charset="0"/>
                <a:sym typeface="+mn-ea"/>
              </a:rPr>
              <a:t>Email: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sales@mwglobe.com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 name="组合 1"/>
          <p:cNvGrpSpPr/>
          <p:nvPr/>
        </p:nvGrpSpPr>
        <p:grpSpPr>
          <a:xfrm>
            <a:off x="2884371" y="345972"/>
            <a:ext cx="3136916" cy="892507"/>
            <a:chOff x="-5644752" y="2418155"/>
            <a:chExt cx="3136916" cy="892507"/>
          </a:xfrm>
        </p:grpSpPr>
        <p:sp>
          <p:nvSpPr>
            <p:cNvPr id="35" name="文本框 34"/>
            <p:cNvSpPr txBox="1"/>
            <p:nvPr/>
          </p:nvSpPr>
          <p:spPr>
            <a:xfrm>
              <a:off x="-5644752" y="2418155"/>
              <a:ext cx="3136916" cy="553085"/>
            </a:xfrm>
            <a:prstGeom prst="rect">
              <a:avLst/>
            </a:prstGeom>
            <a:noFill/>
          </p:spPr>
          <p:txBody>
            <a:bodyPr wrap="square" rtlCol="0">
              <a:spAutoFit/>
            </a:bodyPr>
            <a:lstStyle/>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sym typeface="+mn-ea"/>
                </a:rPr>
                <a:t>QV-band RF Front-End</a:t>
              </a:r>
              <a:endParaRPr lang="en-US" altLang="zh-CN" sz="1000" b="1" dirty="0">
                <a:solidFill>
                  <a:schemeClr val="bg1"/>
                </a:solidFill>
                <a:latin typeface="微软雅黑" panose="020B0503020204020204" pitchFamily="34" charset="-122"/>
                <a:ea typeface="微软雅黑" panose="020B0503020204020204" pitchFamily="34" charset="-122"/>
                <a:sym typeface="+mn-ea"/>
              </a:endParaRPr>
            </a:p>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rPr>
                <a:t>JL2.800.0010</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644008" y="3080792"/>
              <a:ext cx="2926805" cy="229870"/>
            </a:xfrm>
            <a:prstGeom prst="rect">
              <a:avLst/>
            </a:prstGeom>
            <a:noFill/>
          </p:spPr>
          <p:txBody>
            <a:bodyPr wrap="square" rtlCol="0">
              <a:spAutoFit/>
            </a:bodyPr>
            <a:lstStyle/>
            <a:p>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QV-band RF Front-End </a:t>
              </a:r>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Technical Data Sheet</a:t>
              </a:r>
              <a:endPar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endParaRPr>
            </a:p>
          </p:txBody>
        </p:sp>
        <p:cxnSp>
          <p:nvCxnSpPr>
            <p:cNvPr id="43" name="直接连接符 42"/>
            <p:cNvCxnSpPr/>
            <p:nvPr/>
          </p:nvCxnSpPr>
          <p:spPr>
            <a:xfrm>
              <a:off x="-5539654" y="3015440"/>
              <a:ext cx="2520280" cy="0"/>
            </a:xfrm>
            <a:prstGeom prst="line">
              <a:avLst/>
            </a:prstGeom>
            <a:ln w="6350">
              <a:gradFill flip="none" rotWithShape="1">
                <a:gsLst>
                  <a:gs pos="0">
                    <a:schemeClr val="accent1">
                      <a:lumMod val="5000"/>
                      <a:lumOff val="95000"/>
                      <a:alpha val="0"/>
                    </a:schemeClr>
                  </a:gs>
                  <a:gs pos="100000">
                    <a:schemeClr val="accent1">
                      <a:lumMod val="30000"/>
                      <a:lumOff val="70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2758616" y="272480"/>
            <a:ext cx="0" cy="92579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392251"/>
            <a:ext cx="6858000" cy="0"/>
          </a:xfrm>
          <a:prstGeom prst="line">
            <a:avLst/>
          </a:prstGeom>
          <a:ln w="19050">
            <a:solidFill>
              <a:srgbClr val="00B0F0">
                <a:alpha val="98000"/>
              </a:srgbClr>
            </a:solidFill>
          </a:ln>
        </p:spPr>
        <p:style>
          <a:lnRef idx="3">
            <a:schemeClr val="accent1"/>
          </a:lnRef>
          <a:fillRef idx="0">
            <a:srgbClr val="FFFFFF"/>
          </a:fillRef>
          <a:effectRef idx="0">
            <a:srgbClr val="FFFFFF"/>
          </a:effectRef>
          <a:fontRef idx="minor">
            <a:schemeClr val="tx1"/>
          </a:fontRef>
        </p:style>
      </p:cxnSp>
      <p:sp>
        <p:nvSpPr>
          <p:cNvPr id="50" name="文本框 49"/>
          <p:cNvSpPr txBox="1"/>
          <p:nvPr/>
        </p:nvSpPr>
        <p:spPr>
          <a:xfrm>
            <a:off x="407166" y="4505914"/>
            <a:ext cx="3432412" cy="410845"/>
          </a:xfrm>
          <a:prstGeom prst="rect">
            <a:avLst/>
          </a:prstGeom>
          <a:noFill/>
        </p:spPr>
        <p:txBody>
          <a:bodyPr wrap="square">
            <a:spAutoFit/>
          </a:bodyPr>
          <a:lstStyle/>
          <a:p>
            <a:pPr>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Interface Definitions</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sp>
        <p:nvSpPr>
          <p:cNvPr id="51" name="任意多边形: 形状 50"/>
          <p:cNvSpPr/>
          <p:nvPr/>
        </p:nvSpPr>
        <p:spPr>
          <a:xfrm>
            <a:off x="404978" y="4664611"/>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83035" y="290714"/>
            <a:ext cx="1918223" cy="565419"/>
            <a:chOff x="283035" y="290714"/>
            <a:chExt cx="1918223" cy="565419"/>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rcRect l="44433"/>
            <a:stretch>
              <a:fillRect/>
            </a:stretch>
          </p:blipFill>
          <p:spPr>
            <a:xfrm>
              <a:off x="1162050" y="296982"/>
              <a:ext cx="1039208" cy="552883"/>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rcRect r="56437"/>
            <a:stretch>
              <a:fillRect/>
            </a:stretch>
          </p:blipFill>
          <p:spPr>
            <a:xfrm>
              <a:off x="283035" y="290714"/>
              <a:ext cx="858410" cy="565419"/>
            </a:xfrm>
            <a:prstGeom prst="rect">
              <a:avLst/>
            </a:prstGeom>
          </p:spPr>
        </p:pic>
      </p:grpSp>
      <p:graphicFrame>
        <p:nvGraphicFramePr>
          <p:cNvPr id="3" name="表格 2"/>
          <p:cNvGraphicFramePr>
            <a:graphicFrameLocks noGrp="1"/>
          </p:cNvGraphicFramePr>
          <p:nvPr/>
        </p:nvGraphicFramePr>
        <p:xfrm>
          <a:off x="551815" y="1577340"/>
          <a:ext cx="5678805" cy="2899410"/>
        </p:xfrm>
        <a:graphic>
          <a:graphicData uri="http://schemas.openxmlformats.org/drawingml/2006/table">
            <a:tbl>
              <a:tblPr>
                <a:tableStyleId>{5940675A-B579-460E-94D1-54222C63F5DA}</a:tableStyleId>
              </a:tblPr>
              <a:tblGrid>
                <a:gridCol w="2352675"/>
                <a:gridCol w="2758440"/>
                <a:gridCol w="567690"/>
              </a:tblGrid>
              <a:tr h="250190">
                <a:tc>
                  <a:txBody>
                    <a:bodyPr/>
                    <a:lstStyle/>
                    <a:p>
                      <a:pPr algn="ctr">
                        <a:spcAft>
                          <a:spcPts val="0"/>
                        </a:spcAft>
                      </a:pPr>
                      <a:r>
                        <a:rPr lang="en-US" altLang="zh-CN" sz="1100" kern="100" dirty="0"/>
                        <a:t>Test Item</a:t>
                      </a:r>
                      <a:endParaRPr lang="en-US" altLang="zh-CN" sz="1100" kern="100" dirty="0"/>
                    </a:p>
                  </a:txBody>
                  <a:tcPr marL="49225" marR="49225" marT="0" marB="0" anchor="ctr"/>
                </a:tc>
                <a:tc>
                  <a:txBody>
                    <a:bodyPr/>
                    <a:lstStyle/>
                    <a:p>
                      <a:pPr algn="ctr">
                        <a:spcAft>
                          <a:spcPts val="0"/>
                        </a:spcAft>
                      </a:pPr>
                      <a:r>
                        <a:rPr lang="en-US" altLang="zh-CN" sz="1100" kern="100" dirty="0"/>
                        <a:t>Performance Indicator</a:t>
                      </a:r>
                      <a:endParaRPr lang="en-US" altLang="zh-CN" sz="1100" kern="100" dirty="0"/>
                    </a:p>
                  </a:txBody>
                  <a:tcPr marL="49225" marR="49225" marT="0" marB="0" anchor="ctr"/>
                </a:tc>
                <a:tc>
                  <a:txBody>
                    <a:bodyPr/>
                    <a:lstStyle/>
                    <a:p>
                      <a:pPr algn="ctr">
                        <a:spcAft>
                          <a:spcPts val="0"/>
                        </a:spcAft>
                      </a:pPr>
                      <a:r>
                        <a:rPr lang="en-US" altLang="zh-CN" sz="1100" kern="100" dirty="0"/>
                        <a:t>Unit</a:t>
                      </a:r>
                      <a:endParaRPr lang="en-US" altLang="zh-CN" sz="1100" kern="100" dirty="0"/>
                    </a:p>
                  </a:txBody>
                  <a:tcPr marL="49225" marR="49225" marT="0" marB="0" anchor="ctr"/>
                </a:tc>
              </a:tr>
              <a:tr h="383540">
                <a:tc>
                  <a:txBody>
                    <a:bodyPr/>
                    <a:lstStyle/>
                    <a:p>
                      <a:pPr algn="l">
                        <a:spcAft>
                          <a:spcPts val="0"/>
                        </a:spcAft>
                      </a:pPr>
                      <a:r>
                        <a:rPr lang="en-US" altLang="zh-CN" sz="1100" kern="100" dirty="0"/>
                        <a:t>ACPR</a:t>
                      </a:r>
                      <a:endParaRPr lang="en-US" altLang="zh-CN" sz="1100" kern="100" dirty="0"/>
                    </a:p>
                  </a:txBody>
                  <a:tcPr marL="49225" marR="49225" marT="0" marB="0" anchor="ctr"/>
                </a:tc>
                <a:tc>
                  <a:txBody>
                    <a:bodyPr/>
                    <a:lstStyle/>
                    <a:p>
                      <a:pPr algn="ctr">
                        <a:spcAft>
                          <a:spcPts val="0"/>
                        </a:spcAft>
                      </a:pPr>
                      <a:r>
                        <a:rPr lang="en-US" altLang="zh-CN" sz="1100" kern="100" dirty="0"/>
                        <a:t>≤ -20  (100MHz integration bandwidth</a:t>
                      </a:r>
                      <a:r>
                        <a:rPr lang="en-US" sz="1100" kern="100" dirty="0"/>
                        <a:t>;</a:t>
                      </a:r>
                      <a:endParaRPr lang="en-US" sz="1100" kern="100" dirty="0"/>
                    </a:p>
                    <a:p>
                      <a:pPr algn="ctr">
                        <a:spcAft>
                          <a:spcPts val="0"/>
                        </a:spcAft>
                      </a:pPr>
                      <a:r>
                        <a:rPr lang="en-US" altLang="zh-CN" sz="1100" kern="100" dirty="0"/>
                        <a:t>adjacent channel spacing 100 MHz)</a:t>
                      </a:r>
                      <a:endParaRPr lang="en-US" altLang="zh-CN" sz="1100" kern="100" dirty="0"/>
                    </a:p>
                  </a:txBody>
                  <a:tcPr marL="49225" marR="49225" marT="0" marB="0" anchor="ctr"/>
                </a:tc>
                <a:tc>
                  <a:txBody>
                    <a:bodyPr/>
                    <a:lstStyle/>
                    <a:p>
                      <a:pPr algn="ctr">
                        <a:spcAft>
                          <a:spcPts val="0"/>
                        </a:spcAft>
                      </a:pPr>
                      <a:r>
                        <a:rPr lang="en-US" altLang="zh-CN" sz="1100" kern="100" dirty="0"/>
                        <a:t>dBc</a:t>
                      </a:r>
                      <a:endParaRPr lang="en-US" altLang="zh-CN" sz="1100" kern="100" dirty="0"/>
                    </a:p>
                  </a:txBody>
                  <a:tcPr marL="49225" marR="49225" marT="0" marB="0" anchor="ctr"/>
                </a:tc>
              </a:tr>
              <a:tr h="249555">
                <a:tc>
                  <a:txBody>
                    <a:bodyPr/>
                    <a:lstStyle/>
                    <a:p>
                      <a:pPr algn="just">
                        <a:spcAft>
                          <a:spcPts val="0"/>
                        </a:spcAft>
                      </a:pPr>
                      <a:r>
                        <a:rPr lang="en-US" altLang="zh-CN" sz="1100" kern="100" dirty="0"/>
                        <a:t>Forward In-Band Flatness</a:t>
                      </a:r>
                      <a:endParaRPr lang="en-US" altLang="zh-CN" sz="1100" kern="100" dirty="0"/>
                    </a:p>
                  </a:txBody>
                  <a:tcPr marL="49225" marR="49225" marT="0" marB="0" anchor="ctr"/>
                </a:tc>
                <a:tc>
                  <a:txBody>
                    <a:bodyPr/>
                    <a:lstStyle/>
                    <a:p>
                      <a:pPr algn="ctr">
                        <a:spcAft>
                          <a:spcPts val="0"/>
                        </a:spcAft>
                      </a:pPr>
                      <a:r>
                        <a:rPr lang="en-US" altLang="zh-CN" sz="1100" kern="100" dirty="0"/>
                        <a:t>≤ 0.6 (any 240 MHz effective bandwidth);</a:t>
                      </a:r>
                      <a:endParaRPr lang="en-US" altLang="zh-CN" sz="1100" kern="100" dirty="0"/>
                    </a:p>
                    <a:p>
                      <a:pPr algn="ctr">
                        <a:spcAft>
                          <a:spcPts val="0"/>
                        </a:spcAft>
                      </a:pPr>
                      <a:r>
                        <a:rPr lang="en-US" altLang="zh-CN" sz="1100" kern="100" dirty="0"/>
                        <a:t> ≤ 2  (47.2</a:t>
                      </a:r>
                      <a:r>
                        <a:rPr lang="en-US" altLang="zh-CN" sz="1100" kern="100" dirty="0">
                          <a:sym typeface="+mn-ea"/>
                        </a:rPr>
                        <a:t>~</a:t>
                      </a:r>
                      <a:r>
                        <a:rPr lang="en-US" altLang="zh-CN" sz="1100" kern="100" dirty="0"/>
                        <a:t>49.2 GHz)</a:t>
                      </a:r>
                      <a:endParaRPr lang="en-US" altLang="zh-CN" sz="1100" kern="100" dirty="0"/>
                    </a:p>
                  </a:txBody>
                  <a:tcPr marL="49225" marR="49225" marT="0" marB="0" anchor="ctr"/>
                </a:tc>
                <a:tc>
                  <a:txBody>
                    <a:bodyPr/>
                    <a:lstStyle/>
                    <a:p>
                      <a:pPr algn="ctr">
                        <a:spcAft>
                          <a:spcPts val="0"/>
                        </a:spcAft>
                      </a:pPr>
                      <a:r>
                        <a:rPr lang="en-US" altLang="zh-CN" sz="1100" kern="100" dirty="0"/>
                        <a:t>dB</a:t>
                      </a:r>
                      <a:endParaRPr lang="en-US" altLang="zh-CN" sz="1100" kern="100" dirty="0"/>
                    </a:p>
                  </a:txBody>
                  <a:tcPr marL="49225" marR="49225" marT="0" marB="0" anchor="ctr"/>
                </a:tc>
              </a:tr>
              <a:tr h="249555">
                <a:tc>
                  <a:txBody>
                    <a:bodyPr/>
                    <a:p>
                      <a:pPr algn="just">
                        <a:spcAft>
                          <a:spcPts val="0"/>
                        </a:spcAft>
                        <a:buNone/>
                      </a:pPr>
                      <a:r>
                        <a:rPr lang="en-US" altLang="zh-CN" sz="1100" kern="100" dirty="0"/>
                        <a:t>Reverse In-Band Flatness</a:t>
                      </a:r>
                      <a:endParaRPr lang="en-US" altLang="zh-CN" sz="1100" kern="100" dirty="0"/>
                    </a:p>
                  </a:txBody>
                  <a:tcPr marL="49225" marR="49225" marT="0" marB="0" anchor="ctr"/>
                </a:tc>
                <a:tc>
                  <a:txBody>
                    <a:bodyPr/>
                    <a:p>
                      <a:pPr algn="ctr">
                        <a:spcAft>
                          <a:spcPts val="0"/>
                        </a:spcAft>
                        <a:buNone/>
                      </a:pPr>
                      <a:r>
                        <a:rPr lang="en-US" altLang="zh-CN" sz="1100" kern="100" dirty="0"/>
                        <a:t>≤ 0.6 @ 37.5~38 GHz</a:t>
                      </a:r>
                      <a:endParaRPr lang="en-US" altLang="zh-CN" sz="1100" kern="100" dirty="0"/>
                    </a:p>
                  </a:txBody>
                  <a:tcPr marL="49225" marR="49225" marT="0" marB="0" anchor="ctr"/>
                </a:tc>
                <a:tc>
                  <a:txBody>
                    <a:bodyPr/>
                    <a:p>
                      <a:pPr algn="ctr">
                        <a:spcAft>
                          <a:spcPts val="0"/>
                        </a:spcAft>
                        <a:buNone/>
                      </a:pPr>
                      <a:r>
                        <a:rPr lang="en-US" altLang="zh-CN" sz="1100" kern="100" dirty="0"/>
                        <a:t>dB</a:t>
                      </a:r>
                      <a:endParaRPr lang="en-US" altLang="zh-CN" sz="1100" kern="100" dirty="0"/>
                    </a:p>
                  </a:txBody>
                  <a:tcPr marL="49225" marR="49225" marT="0" marB="0" anchor="ctr"/>
                </a:tc>
              </a:tr>
              <a:tr h="249555">
                <a:tc>
                  <a:txBody>
                    <a:bodyPr/>
                    <a:p>
                      <a:pPr algn="just">
                        <a:spcAft>
                          <a:spcPts val="0"/>
                        </a:spcAft>
                        <a:buNone/>
                      </a:pPr>
                      <a:r>
                        <a:rPr lang="en-US" altLang="zh-CN" sz="1100" kern="100" dirty="0"/>
                        <a:t>Forward Out-of-Band Rejection</a:t>
                      </a:r>
                      <a:endParaRPr lang="en-US" altLang="zh-CN" sz="1100" kern="100" dirty="0"/>
                    </a:p>
                  </a:txBody>
                  <a:tcPr marL="49225" marR="49225" marT="0" marB="0" anchor="ctr"/>
                </a:tc>
                <a:tc>
                  <a:txBody>
                    <a:bodyPr/>
                    <a:p>
                      <a:pPr algn="ctr">
                        <a:spcAft>
                          <a:spcPts val="0"/>
                        </a:spcAft>
                        <a:buNone/>
                      </a:pPr>
                      <a:r>
                        <a:rPr lang="en-US" altLang="zh-CN" sz="1100" kern="100" dirty="0"/>
                        <a:t>≤ -65 @ 37.5~40 GHz</a:t>
                      </a:r>
                      <a:endParaRPr lang="en-US" altLang="zh-CN" sz="1100" kern="100" dirty="0"/>
                    </a:p>
                  </a:txBody>
                  <a:tcPr marL="49225" marR="49225" marT="0" marB="0" anchor="ctr"/>
                </a:tc>
                <a:tc>
                  <a:txBody>
                    <a:bodyPr/>
                    <a:p>
                      <a:pPr algn="ctr">
                        <a:spcAft>
                          <a:spcPts val="0"/>
                        </a:spcAft>
                        <a:buNone/>
                      </a:pPr>
                      <a:r>
                        <a:rPr lang="en-US" altLang="zh-CN" sz="1100" kern="100" dirty="0"/>
                        <a:t>dBc</a:t>
                      </a:r>
                      <a:endParaRPr lang="en-US" altLang="zh-CN" sz="1100" kern="100" dirty="0"/>
                    </a:p>
                  </a:txBody>
                  <a:tcPr marL="49225" marR="49225" marT="0" marB="0" anchor="ctr"/>
                </a:tc>
              </a:tr>
              <a:tr h="240665">
                <a:tc rowSpan="3">
                  <a:txBody>
                    <a:bodyPr/>
                    <a:lstStyle/>
                    <a:p>
                      <a:pPr algn="just">
                        <a:spcAft>
                          <a:spcPts val="0"/>
                        </a:spcAft>
                      </a:pPr>
                      <a:r>
                        <a:rPr lang="en-US" altLang="zh-CN" sz="1100" kern="100" dirty="0"/>
                        <a:t>Reverse Out-of-Band Rejection</a:t>
                      </a:r>
                      <a:endParaRPr lang="en-US" altLang="zh-CN" sz="1100" kern="100" dirty="0"/>
                    </a:p>
                  </a:txBody>
                  <a:tcPr marL="49225" marR="49225" marT="0" marB="0" anchor="ctr"/>
                </a:tc>
                <a:tc>
                  <a:txBody>
                    <a:bodyPr/>
                    <a:lstStyle/>
                    <a:p>
                      <a:pPr algn="ctr">
                        <a:spcAft>
                          <a:spcPts val="0"/>
                        </a:spcAft>
                      </a:pPr>
                      <a:r>
                        <a:rPr lang="en-US" altLang="zh-CN" sz="1100" kern="100" dirty="0"/>
                        <a:t>≤ -52 @ 42.5~43.5 GHz</a:t>
                      </a:r>
                      <a:endParaRPr lang="en-US" altLang="zh-CN" sz="1100" kern="100" dirty="0"/>
                    </a:p>
                  </a:txBody>
                  <a:tcPr marL="49225" marR="49225" marT="0" marB="0" anchor="ctr"/>
                </a:tc>
                <a:tc>
                  <a:txBody>
                    <a:bodyPr/>
                    <a:lstStyle/>
                    <a:p>
                      <a:pPr algn="ctr">
                        <a:spcAft>
                          <a:spcPts val="0"/>
                        </a:spcAft>
                      </a:pPr>
                      <a:r>
                        <a:rPr lang="en-US" altLang="zh-CN" sz="1100" kern="100" dirty="0"/>
                        <a:t>dBc</a:t>
                      </a:r>
                      <a:endParaRPr lang="en-US" altLang="zh-CN" sz="1100" kern="100" dirty="0"/>
                    </a:p>
                  </a:txBody>
                  <a:tcPr marL="49225" marR="49225" marT="0" marB="0" anchor="ctr"/>
                </a:tc>
              </a:tr>
              <a:tr h="250190">
                <a:tc vMerge="1">
                  <a:tcPr marL="49225" marR="49225" marT="0" marB="0" anchor="ctr"/>
                </a:tc>
                <a:tc>
                  <a:txBody>
                    <a:bodyPr/>
                    <a:lstStyle/>
                    <a:p>
                      <a:pPr algn="ctr">
                        <a:spcAft>
                          <a:spcPts val="0"/>
                        </a:spcAft>
                      </a:pPr>
                      <a:r>
                        <a:rPr lang="en-US" altLang="zh-CN" sz="1100" kern="100" dirty="0"/>
                        <a:t>≤ -65 @ 47.2~49.2 GHz</a:t>
                      </a:r>
                      <a:endParaRPr lang="en-US" altLang="zh-CN" sz="1100" kern="100" dirty="0"/>
                    </a:p>
                    <a:p>
                      <a:pPr algn="ctr">
                        <a:spcAft>
                          <a:spcPts val="0"/>
                        </a:spcAft>
                      </a:pPr>
                      <a:r>
                        <a:rPr lang="en-US" altLang="zh-CN" sz="1100" kern="100" dirty="0"/>
                        <a:t>≤ -80 @ 14~14.5 GHz</a:t>
                      </a:r>
                      <a:endParaRPr lang="en-US" altLang="zh-CN" sz="1100" kern="100" dirty="0"/>
                    </a:p>
                  </a:txBody>
                  <a:tcPr marL="49225" marR="49225" marT="0" marB="0" anchor="ctr"/>
                </a:tc>
                <a:tc>
                  <a:txBody>
                    <a:bodyPr/>
                    <a:lstStyle/>
                    <a:p>
                      <a:pPr algn="ctr">
                        <a:spcAft>
                          <a:spcPts val="0"/>
                        </a:spcAft>
                      </a:pPr>
                      <a:r>
                        <a:rPr lang="en-US" altLang="zh-CN" sz="1100" kern="100" dirty="0"/>
                        <a:t>dBc</a:t>
                      </a:r>
                      <a:endParaRPr lang="en-US" altLang="zh-CN" sz="1100" kern="100" dirty="0"/>
                    </a:p>
                    <a:p>
                      <a:pPr algn="ctr">
                        <a:spcAft>
                          <a:spcPts val="0"/>
                        </a:spcAft>
                      </a:pPr>
                      <a:r>
                        <a:rPr lang="en-US" altLang="zh-CN" sz="1100" kern="100" dirty="0"/>
                        <a:t>dBc</a:t>
                      </a:r>
                      <a:endParaRPr lang="en-US" altLang="zh-CN" sz="1100" kern="100" dirty="0"/>
                    </a:p>
                  </a:txBody>
                  <a:tcPr marL="49225" marR="49225" marT="0" marB="0" anchor="ctr"/>
                </a:tc>
              </a:tr>
              <a:tr h="250190">
                <a:tc vMerge="1">
                  <a:tcPr marL="49225" marR="49225" marT="0" marB="0" anchor="ctr"/>
                </a:tc>
                <a:tc>
                  <a:txBody>
                    <a:bodyPr/>
                    <a:p>
                      <a:pPr algn="ctr">
                        <a:spcAft>
                          <a:spcPts val="0"/>
                        </a:spcAft>
                        <a:buNone/>
                      </a:pPr>
                      <a:r>
                        <a:rPr lang="en-US" altLang="zh-CN" sz="1100" kern="100" dirty="0"/>
                        <a:t>≤ -65 @ 1.2~1.6 GHz</a:t>
                      </a:r>
                      <a:endParaRPr lang="en-US" altLang="zh-CN" sz="1100" kern="100" dirty="0"/>
                    </a:p>
                  </a:txBody>
                  <a:tcPr marL="49225" marR="49225" marT="0" marB="0" anchor="ctr"/>
                </a:tc>
                <a:tc>
                  <a:txBody>
                    <a:bodyPr/>
                    <a:p>
                      <a:pPr algn="ctr">
                        <a:spcAft>
                          <a:spcPts val="0"/>
                        </a:spcAft>
                        <a:buNone/>
                      </a:pPr>
                      <a:r>
                        <a:rPr lang="en-US" altLang="zh-CN" sz="1100" kern="100" dirty="0"/>
                        <a:t>dBc</a:t>
                      </a:r>
                      <a:endParaRPr lang="en-US" altLang="zh-CN" sz="1100" kern="100" dirty="0"/>
                    </a:p>
                  </a:txBody>
                  <a:tcPr marL="49225" marR="49225" marT="0" marB="0" anchor="ctr"/>
                </a:tc>
              </a:tr>
              <a:tr h="316865">
                <a:tc>
                  <a:txBody>
                    <a:bodyPr/>
                    <a:lstStyle/>
                    <a:p>
                      <a:pPr algn="just">
                        <a:spcAft>
                          <a:spcPts val="0"/>
                        </a:spcAft>
                      </a:pPr>
                      <a:r>
                        <a:rPr lang="en-US" altLang="zh-CN" sz="1100" kern="100" dirty="0"/>
                        <a:t>Noise Figure</a:t>
                      </a:r>
                      <a:endParaRPr lang="en-US" altLang="zh-CN" sz="1100" kern="100" dirty="0"/>
                    </a:p>
                  </a:txBody>
                  <a:tcPr marL="49225" marR="49225" marT="0" marB="0" anchor="ctr"/>
                </a:tc>
                <a:tc>
                  <a:txBody>
                    <a:bodyPr/>
                    <a:lstStyle/>
                    <a:p>
                      <a:pPr algn="ctr">
                        <a:spcAft>
                          <a:spcPts val="0"/>
                        </a:spcAft>
                      </a:pPr>
                      <a:r>
                        <a:rPr lang="en-US" altLang="zh-CN" sz="1100" kern="100" dirty="0"/>
                        <a:t>≤ 4.0 </a:t>
                      </a:r>
                      <a:endParaRPr lang="en-US" altLang="zh-CN" sz="1100" kern="100" dirty="0"/>
                    </a:p>
                  </a:txBody>
                  <a:tcPr marL="49225" marR="49225" marT="0" marB="0" anchor="ctr"/>
                </a:tc>
                <a:tc>
                  <a:txBody>
                    <a:bodyPr/>
                    <a:lstStyle/>
                    <a:p>
                      <a:pPr algn="ctr">
                        <a:spcAft>
                          <a:spcPts val="0"/>
                        </a:spcAft>
                        <a:buNone/>
                      </a:pPr>
                      <a:r>
                        <a:rPr lang="en-US" altLang="zh-CN" sz="1100" kern="100" dirty="0"/>
                        <a:t>dB</a:t>
                      </a:r>
                      <a:endParaRPr lang="en-US" altLang="zh-CN" sz="1100" kern="100" dirty="0"/>
                    </a:p>
                  </a:txBody>
                  <a:tcPr marL="49225" marR="49225" marT="0" marB="0" anchor="ctr"/>
                </a:tc>
              </a:tr>
              <a:tr h="288290">
                <a:tc>
                  <a:txBody>
                    <a:bodyPr/>
                    <a:p>
                      <a:pPr algn="just">
                        <a:spcAft>
                          <a:spcPts val="0"/>
                        </a:spcAft>
                        <a:buNone/>
                      </a:pPr>
                      <a:r>
                        <a:rPr lang="en-US" altLang="zh-CN" sz="1100" kern="100" dirty="0"/>
                        <a:t>VSWR</a:t>
                      </a:r>
                      <a:endParaRPr lang="en-US" altLang="zh-CN" sz="1100" kern="100" dirty="0"/>
                    </a:p>
                  </a:txBody>
                  <a:tcPr marL="49225" marR="49225" marT="0" marB="0" anchor="ctr"/>
                </a:tc>
                <a:tc>
                  <a:txBody>
                    <a:bodyPr/>
                    <a:p>
                      <a:pPr algn="ctr">
                        <a:spcAft>
                          <a:spcPts val="0"/>
                        </a:spcAft>
                        <a:buNone/>
                      </a:pPr>
                      <a:r>
                        <a:rPr lang="en-US" altLang="zh-CN" sz="1100" kern="100" dirty="0"/>
                        <a:t>VSWR ≤ 1.5</a:t>
                      </a:r>
                      <a:endParaRPr lang="en-US" altLang="zh-CN" sz="1100" kern="100" dirty="0"/>
                    </a:p>
                  </a:txBody>
                  <a:tcPr marL="49225" marR="49225" marT="0" marB="0" anchor="ctr"/>
                </a:tc>
                <a:tc>
                  <a:txBody>
                    <a:bodyPr/>
                    <a:p>
                      <a:pPr algn="ctr">
                        <a:spcAft>
                          <a:spcPts val="0"/>
                        </a:spcAft>
                        <a:buNone/>
                      </a:pPr>
                      <a:endParaRPr lang="en-US" altLang="zh-CN" sz="1100" kern="100" dirty="0"/>
                    </a:p>
                  </a:txBody>
                  <a:tcPr marL="49225" marR="49225" marT="0" marB="0" anchor="ctr"/>
                </a:tc>
              </a:tr>
            </a:tbl>
          </a:graphicData>
        </a:graphic>
      </p:graphicFrame>
      <p:sp>
        <p:nvSpPr>
          <p:cNvPr id="19" name="文本框 18"/>
          <p:cNvSpPr txBox="1"/>
          <p:nvPr/>
        </p:nvSpPr>
        <p:spPr>
          <a:xfrm>
            <a:off x="477235" y="4903770"/>
            <a:ext cx="5629210" cy="3688080"/>
          </a:xfrm>
          <a:prstGeom prst="rect">
            <a:avLst/>
          </a:prstGeom>
          <a:noFill/>
        </p:spPr>
        <p:txBody>
          <a:bodyPr wrap="square">
            <a:spAutoFit/>
          </a:bodyPr>
          <a:lstStyle/>
          <a:p>
            <a:pPr marL="179705" indent="-179705">
              <a:lnSpc>
                <a:spcPct val="130000"/>
              </a:lnSpc>
              <a:buClr>
                <a:srgbClr val="084AAC"/>
              </a:buClr>
              <a:buFont typeface="Arial" panose="020B0604020202020204" pitchFamily="34" charset="0"/>
              <a:buChar char="•"/>
            </a:pPr>
            <a:r>
              <a:rPr lang="en-US" altLang="zh-CN" sz="1200" dirty="0"/>
              <a:t>Recommended Power Supply Voltage:</a:t>
            </a:r>
            <a:endParaRPr lang="en-US" altLang="zh-CN" sz="1200" dirty="0"/>
          </a:p>
          <a:p>
            <a:pPr marL="360045" indent="0" fontAlgn="auto">
              <a:lnSpc>
                <a:spcPct val="130000"/>
              </a:lnSpc>
              <a:buClr>
                <a:srgbClr val="084AAC"/>
              </a:buClr>
              <a:buNone/>
            </a:pPr>
            <a:r>
              <a:rPr lang="en-US" altLang="zh-CN" sz="1200" i="1" dirty="0"/>
              <a:t>Rated +42 V, tolerance range +37 V to +46.2 V;</a:t>
            </a:r>
            <a:endParaRPr lang="en-US" altLang="zh-CN" sz="1200" i="1" dirty="0"/>
          </a:p>
          <a:p>
            <a:pPr marL="360045" indent="0" fontAlgn="auto">
              <a:lnSpc>
                <a:spcPct val="130000"/>
              </a:lnSpc>
              <a:buClr>
                <a:srgbClr val="084AAC"/>
              </a:buClr>
              <a:buNone/>
            </a:pPr>
            <a:r>
              <a:rPr lang="en-US" altLang="zh-CN" sz="1200" i="1" dirty="0"/>
              <a:t>Power on/off controlled by an external TTL signal;</a:t>
            </a:r>
            <a:endParaRPr lang="en-US" altLang="zh-CN" sz="1200" i="1" dirty="0"/>
          </a:p>
          <a:p>
            <a:pPr marL="360045" indent="0" fontAlgn="auto">
              <a:lnSpc>
                <a:spcPct val="130000"/>
              </a:lnSpc>
              <a:buClr>
                <a:srgbClr val="084AAC"/>
              </a:buClr>
              <a:buNone/>
            </a:pPr>
            <a:r>
              <a:rPr lang="en-US" altLang="zh-CN" sz="1200" i="1" dirty="0"/>
              <a:t>Single QV RF front-end power consumption: ≤5 W (standby), ≤ 115 W (operational).</a:t>
            </a:r>
            <a:endParaRPr lang="en-US" altLang="zh-CN" sz="1200" i="1" dirty="0"/>
          </a:p>
          <a:p>
            <a:pPr marL="179705" indent="-179705">
              <a:lnSpc>
                <a:spcPct val="130000"/>
              </a:lnSpc>
              <a:buClr>
                <a:srgbClr val="084AAC"/>
              </a:buClr>
              <a:buFont typeface="Arial" panose="020B0604020202020204" pitchFamily="34" charset="0"/>
              <a:buChar char="•"/>
            </a:pPr>
            <a:r>
              <a:rPr lang="en-US" altLang="zh-CN" sz="1200" dirty="0"/>
              <a:t>Electrical Interfaces:</a:t>
            </a:r>
            <a:endParaRPr lang="en-US" altLang="zh-CN" sz="1200" dirty="0"/>
          </a:p>
          <a:p>
            <a:pPr marL="360045" algn="l">
              <a:lnSpc>
                <a:spcPct val="130000"/>
              </a:lnSpc>
              <a:buClr>
                <a:srgbClr val="084AAC"/>
              </a:buClr>
              <a:buSzTx/>
              <a:buFontTx/>
            </a:pPr>
            <a:r>
              <a:rPr lang="en-US" altLang="zh-CN" sz="1200" i="1" dirty="0"/>
              <a:t>Insulation resistance between isolated circuits and the casing under normal conditions: ≥10 MΩ;</a:t>
            </a:r>
            <a:endParaRPr lang="en-US" altLang="zh-CN" sz="1200" i="1" dirty="0"/>
          </a:p>
          <a:p>
            <a:pPr marL="360045" algn="l">
              <a:lnSpc>
                <a:spcPct val="130000"/>
              </a:lnSpc>
              <a:buClr>
                <a:srgbClr val="084AAC"/>
              </a:buClr>
              <a:buSzTx/>
              <a:buFontTx/>
            </a:pPr>
            <a:r>
              <a:rPr lang="en-US" altLang="zh-CN" sz="1200" i="1" dirty="0"/>
              <a:t>The outer shell surface should be electrically conductive, with resistance ≤10 mΩ between any two points.</a:t>
            </a:r>
            <a:endParaRPr lang="en-US" altLang="zh-CN" sz="1200" i="1" dirty="0"/>
          </a:p>
          <a:p>
            <a:pPr marL="179705" indent="-179705">
              <a:lnSpc>
                <a:spcPct val="130000"/>
              </a:lnSpc>
              <a:buClr>
                <a:srgbClr val="084AAC"/>
              </a:buClr>
              <a:buFont typeface="Arial" panose="020B0604020202020204" pitchFamily="34" charset="0"/>
              <a:buChar char="•"/>
            </a:pPr>
            <a:r>
              <a:rPr lang="en-US" altLang="zh-CN" sz="1200" dirty="0"/>
              <a:t>Dimensions and Weight:</a:t>
            </a:r>
            <a:endParaRPr lang="en-US" altLang="zh-CN" sz="1200" dirty="0"/>
          </a:p>
          <a:p>
            <a:pPr marL="360045" algn="l">
              <a:lnSpc>
                <a:spcPct val="130000"/>
              </a:lnSpc>
              <a:buClr>
                <a:srgbClr val="084AAC"/>
              </a:buClr>
              <a:buSzTx/>
              <a:buFontTx/>
            </a:pPr>
            <a:r>
              <a:rPr lang="en-US" altLang="zh-CN" sz="1200" i="1" dirty="0">
                <a:sym typeface="+mn-ea"/>
              </a:rPr>
              <a:t>Envelope dimensions: ≤287.86 mm (W) × 224.52 mm (L) × 86 mm (H);</a:t>
            </a:r>
            <a:endParaRPr lang="en-US" altLang="zh-CN" sz="1200" i="1" dirty="0">
              <a:sym typeface="+mn-ea"/>
            </a:endParaRPr>
          </a:p>
          <a:p>
            <a:pPr marL="360045" algn="l">
              <a:lnSpc>
                <a:spcPct val="130000"/>
              </a:lnSpc>
              <a:buClr>
                <a:srgbClr val="084AAC"/>
              </a:buClr>
              <a:buSzTx/>
              <a:buFontTx/>
            </a:pPr>
            <a:r>
              <a:rPr lang="en-US" altLang="zh-CN" sz="1200" i="1" dirty="0"/>
              <a:t>Weight: ≤2.03 kg.</a:t>
            </a:r>
            <a:endParaRPr lang="en-US" altLang="zh-CN" sz="1200" i="1" dirty="0"/>
          </a:p>
          <a:p>
            <a:pPr marL="179705" indent="-179705" algn="l">
              <a:lnSpc>
                <a:spcPct val="130000"/>
              </a:lnSpc>
              <a:buClr>
                <a:srgbClr val="084AAC"/>
              </a:buClr>
              <a:buSzTx/>
              <a:buFont typeface="Arial" panose="020B0604020202020204" pitchFamily="34" charset="0"/>
              <a:buChar char="•"/>
            </a:pPr>
            <a:r>
              <a:rPr lang="en-US" altLang="zh-CN" sz="1200" dirty="0"/>
              <a:t>External Interfaces:</a:t>
            </a:r>
            <a:endParaRPr lang="en-US" altLang="zh-CN" sz="1200" dirty="0"/>
          </a:p>
          <a:p>
            <a:pPr marL="360045" algn="l">
              <a:lnSpc>
                <a:spcPct val="130000"/>
              </a:lnSpc>
              <a:buClr>
                <a:srgbClr val="084AAC"/>
              </a:buClr>
              <a:buSzTx/>
              <a:buFontTx/>
            </a:pPr>
            <a:r>
              <a:rPr lang="en-US" altLang="zh-CN" sz="1200" i="1" dirty="0"/>
              <a:t>The QV RF front-end has a total of 6 external interfaces: 4 RF interfaces and 2 low-frequency interfaces. Details are as follows</a:t>
            </a:r>
            <a:endParaRPr lang="en-US" altLang="zh-CN" sz="1200" i="1" dirty="0"/>
          </a:p>
        </p:txBody>
      </p:sp>
      <p:pic>
        <p:nvPicPr>
          <p:cNvPr id="23" name="图片 22" descr="QV前端"/>
          <p:cNvPicPr>
            <a:picLocks noChangeAspect="1"/>
          </p:cNvPicPr>
          <p:nvPr/>
        </p:nvPicPr>
        <p:blipFill>
          <a:blip r:embed="rId3"/>
          <a:stretch>
            <a:fillRect/>
          </a:stretch>
        </p:blipFill>
        <p:spPr>
          <a:xfrm>
            <a:off x="5301615" y="345440"/>
            <a:ext cx="1444625" cy="462280"/>
          </a:xfrm>
          <a:prstGeom prst="rect">
            <a:avLst/>
          </a:prstGeom>
        </p:spPr>
      </p:pic>
      <p:sp>
        <p:nvSpPr>
          <p:cNvPr id="5" name="文本框 4"/>
          <p:cNvSpPr txBox="1"/>
          <p:nvPr/>
        </p:nvSpPr>
        <p:spPr>
          <a:xfrm>
            <a:off x="44450" y="936625"/>
            <a:ext cx="2658110" cy="423545"/>
          </a:xfrm>
          <a:prstGeom prst="rect">
            <a:avLst/>
          </a:prstGeom>
          <a:noFill/>
        </p:spPr>
        <p:txBody>
          <a:bodyPr wrap="square" rtlCol="0">
            <a:spAutoFit/>
          </a:bodyPr>
          <a:lstStyle/>
          <a:p>
            <a:pPr marL="0" marR="0" lvl="0" indent="0" algn="r" defTabSz="457200" rtl="0" eaLnBrk="1" fontAlgn="auto" latinLnBrk="0" hangingPunct="1">
              <a:lnSpc>
                <a:spcPct val="120000"/>
              </a:lnSpc>
              <a:spcBef>
                <a:spcPts val="0"/>
              </a:spcBef>
              <a:spcAft>
                <a:spcPts val="0"/>
              </a:spcAft>
              <a:buClrTx/>
              <a:buSzTx/>
              <a:buFontTx/>
              <a:buNone/>
              <a:defRPr/>
            </a:pPr>
            <a:r>
              <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rPr>
              <a:t>Expert in Infrared Thermal Imaging Technology &amp; RF-Microwave Products</a:t>
            </a:r>
            <a:endPar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6858000" cy="1392251"/>
          </a:xfrm>
          <a:prstGeom prst="rect">
            <a:avLst/>
          </a:prstGeom>
          <a:gradFill>
            <a:gsLst>
              <a:gs pos="46000">
                <a:srgbClr val="094DB4">
                  <a:alpha val="85000"/>
                </a:srgbClr>
              </a:gs>
              <a:gs pos="88000">
                <a:schemeClr val="accent1">
                  <a:lumMod val="75000"/>
                </a:schemeClr>
              </a:gs>
              <a:gs pos="3670">
                <a:srgbClr val="084AAC">
                  <a:alpha val="0"/>
                </a:srgbClr>
              </a:gs>
              <a:gs pos="31000">
                <a:srgbClr val="084AAC">
                  <a:alpha val="31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8841432"/>
            <a:ext cx="6858000" cy="1064568"/>
          </a:xfrm>
          <a:prstGeom prst="rect">
            <a:avLst/>
          </a:prstGeom>
          <a:gradFill flip="none" rotWithShape="1">
            <a:gsLst>
              <a:gs pos="100000">
                <a:schemeClr val="accent1">
                  <a:lumMod val="60000"/>
                  <a:lumOff val="40000"/>
                  <a:alpha val="0"/>
                </a:schemeClr>
              </a:gs>
              <a:gs pos="0">
                <a:schemeClr val="accent1">
                  <a:lumMod val="60000"/>
                  <a:lumOff val="40000"/>
                  <a:alpha val="28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9129464"/>
            <a:ext cx="6583680" cy="134808"/>
            <a:chOff x="0" y="9570720"/>
            <a:chExt cx="6583680" cy="134808"/>
          </a:xfrm>
        </p:grpSpPr>
        <p:grpSp>
          <p:nvGrpSpPr>
            <p:cNvPr id="7" name="图形 2"/>
            <p:cNvGrpSpPr/>
            <p:nvPr/>
          </p:nvGrpSpPr>
          <p:grpSpPr>
            <a:xfrm>
              <a:off x="3933056" y="9616017"/>
              <a:ext cx="732005" cy="57918"/>
              <a:chOff x="4398411" y="1057275"/>
              <a:chExt cx="839171" cy="113716"/>
            </a:xfrm>
            <a:solidFill>
              <a:srgbClr val="084AAC">
                <a:alpha val="77000"/>
              </a:srgbClr>
            </a:solidFill>
          </p:grpSpPr>
          <p:sp>
            <p:nvSpPr>
              <p:cNvPr id="11" name="任意多边形: 形状 10"/>
              <p:cNvSpPr/>
              <p:nvPr/>
            </p:nvSpPr>
            <p:spPr>
              <a:xfrm>
                <a:off x="5124449"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2" name="任意多边形: 形状 11"/>
              <p:cNvSpPr/>
              <p:nvPr/>
            </p:nvSpPr>
            <p:spPr>
              <a:xfrm>
                <a:off x="5003734" y="1057275"/>
                <a:ext cx="112550" cy="113716"/>
              </a:xfrm>
              <a:custGeom>
                <a:avLst/>
                <a:gdLst>
                  <a:gd name="connsiteX0" fmla="*/ 0 w 112550"/>
                  <a:gd name="connsiteY0" fmla="*/ 113717 h 113716"/>
                  <a:gd name="connsiteX1" fmla="*/ 46070 w 112550"/>
                  <a:gd name="connsiteY1" fmla="*/ 113717 h 113716"/>
                  <a:gd name="connsiteX2" fmla="*/ 112550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0" y="0"/>
                    </a:lnTo>
                    <a:lnTo>
                      <a:pt x="66481" y="0"/>
                    </a:lnTo>
                    <a:close/>
                  </a:path>
                </a:pathLst>
              </a:custGeom>
              <a:grpFill/>
              <a:ln w="5825" cap="flat">
                <a:noFill/>
                <a:prstDash val="solid"/>
                <a:miter/>
              </a:ln>
            </p:spPr>
            <p:txBody>
              <a:bodyPr rtlCol="0" anchor="ctr"/>
              <a:lstStyle/>
              <a:p>
                <a:endParaRPr lang="zh-CN" altLang="en-US"/>
              </a:p>
            </p:txBody>
          </p:sp>
          <p:sp>
            <p:nvSpPr>
              <p:cNvPr id="13" name="任意多边形: 形状 12"/>
              <p:cNvSpPr/>
              <p:nvPr/>
            </p:nvSpPr>
            <p:spPr>
              <a:xfrm>
                <a:off x="4882436"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7064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7064" y="0"/>
                    </a:lnTo>
                    <a:close/>
                  </a:path>
                </a:pathLst>
              </a:custGeom>
              <a:grpFill/>
              <a:ln w="5825" cap="flat">
                <a:noFill/>
                <a:prstDash val="solid"/>
                <a:miter/>
              </a:ln>
            </p:spPr>
            <p:txBody>
              <a:bodyPr rtlCol="0" anchor="ctr"/>
              <a:lstStyle/>
              <a:p>
                <a:endParaRPr lang="zh-CN" altLang="en-US"/>
              </a:p>
            </p:txBody>
          </p:sp>
          <p:sp>
            <p:nvSpPr>
              <p:cNvPr id="14" name="任意多边形: 形状 13"/>
              <p:cNvSpPr/>
              <p:nvPr/>
            </p:nvSpPr>
            <p:spPr>
              <a:xfrm>
                <a:off x="4761138"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5" name="任意多边形: 形状 14"/>
              <p:cNvSpPr/>
              <p:nvPr/>
            </p:nvSpPr>
            <p:spPr>
              <a:xfrm>
                <a:off x="4640423"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6481" y="0"/>
                    </a:lnTo>
                    <a:close/>
                  </a:path>
                </a:pathLst>
              </a:custGeom>
              <a:grpFill/>
              <a:ln w="5825" cap="flat">
                <a:noFill/>
                <a:prstDash val="solid"/>
                <a:miter/>
              </a:ln>
            </p:spPr>
            <p:txBody>
              <a:bodyPr rtlCol="0" anchor="ctr"/>
              <a:lstStyle/>
              <a:p>
                <a:endParaRPr lang="zh-CN" altLang="en-US"/>
              </a:p>
            </p:txBody>
          </p:sp>
          <p:sp>
            <p:nvSpPr>
              <p:cNvPr id="16" name="任意多边形: 形状 15"/>
              <p:cNvSpPr/>
              <p:nvPr/>
            </p:nvSpPr>
            <p:spPr>
              <a:xfrm>
                <a:off x="4519126"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7" name="任意多边形: 形状 16"/>
              <p:cNvSpPr/>
              <p:nvPr/>
            </p:nvSpPr>
            <p:spPr>
              <a:xfrm>
                <a:off x="4398411" y="1057275"/>
                <a:ext cx="112550" cy="113716"/>
              </a:xfrm>
              <a:custGeom>
                <a:avLst/>
                <a:gdLst>
                  <a:gd name="connsiteX0" fmla="*/ 0 w 112550"/>
                  <a:gd name="connsiteY0" fmla="*/ 113717 h 113716"/>
                  <a:gd name="connsiteX1" fmla="*/ 45487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5487" y="113717"/>
                    </a:lnTo>
                    <a:lnTo>
                      <a:pt x="112551" y="0"/>
                    </a:lnTo>
                    <a:lnTo>
                      <a:pt x="66481" y="0"/>
                    </a:lnTo>
                    <a:close/>
                  </a:path>
                </a:pathLst>
              </a:custGeom>
              <a:grpFill/>
              <a:ln w="5825" cap="flat">
                <a:noFill/>
                <a:prstDash val="solid"/>
                <a:miter/>
              </a:ln>
            </p:spPr>
            <p:txBody>
              <a:bodyPr rtlCol="0" anchor="ctr"/>
              <a:lstStyle/>
              <a:p>
                <a:endParaRPr lang="zh-CN" altLang="en-US"/>
              </a:p>
            </p:txBody>
          </p:sp>
        </p:grpSp>
        <p:cxnSp>
          <p:nvCxnSpPr>
            <p:cNvPr id="20" name="直接连接符 19"/>
            <p:cNvCxnSpPr/>
            <p:nvPr/>
          </p:nvCxnSpPr>
          <p:spPr>
            <a:xfrm>
              <a:off x="0" y="9705528"/>
              <a:ext cx="5517232" cy="0"/>
            </a:xfrm>
            <a:prstGeom prst="line">
              <a:avLst/>
            </a:pr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cxnSp>
        <p:sp>
          <p:nvSpPr>
            <p:cNvPr id="21" name="任意多边形: 形状 20"/>
            <p:cNvSpPr/>
            <p:nvPr/>
          </p:nvSpPr>
          <p:spPr>
            <a:xfrm>
              <a:off x="3832860" y="9570720"/>
              <a:ext cx="2750820" cy="129540"/>
            </a:xfrm>
            <a:custGeom>
              <a:avLst/>
              <a:gdLst>
                <a:gd name="csX0" fmla="*/ 0 w 2750820"/>
                <a:gd name="csY0" fmla="*/ 129540 h 129540"/>
                <a:gd name="csX1" fmla="*/ 129540 w 2750820"/>
                <a:gd name="csY1" fmla="*/ 0 h 129540"/>
                <a:gd name="csX2" fmla="*/ 2750820 w 2750820"/>
                <a:gd name="csY2" fmla="*/ 0 h 129540"/>
              </a:gdLst>
              <a:ahLst/>
              <a:cxnLst>
                <a:cxn ang="0">
                  <a:pos x="csX0" y="csY0"/>
                </a:cxn>
                <a:cxn ang="0">
                  <a:pos x="csX1" y="csY1"/>
                </a:cxn>
                <a:cxn ang="0">
                  <a:pos x="csX2" y="csY2"/>
                </a:cxn>
              </a:cxnLst>
              <a:rect l="l" t="t" r="r" b="b"/>
              <a:pathLst>
                <a:path w="2750820" h="129540">
                  <a:moveTo>
                    <a:pt x="0" y="129540"/>
                  </a:moveTo>
                  <a:lnTo>
                    <a:pt x="129540" y="0"/>
                  </a:lnTo>
                  <a:lnTo>
                    <a:pt x="2750820" y="0"/>
                  </a:lnTo>
                </a:path>
              </a:pathLst>
            </a:cu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4" name="Rectangle 13"/>
          <p:cNvSpPr>
            <a:spLocks noChangeArrowheads="1"/>
          </p:cNvSpPr>
          <p:nvPr/>
        </p:nvSpPr>
        <p:spPr bwMode="auto">
          <a:xfrm>
            <a:off x="0" y="9473668"/>
            <a:ext cx="6583680" cy="2298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altLang="zh-CN" sz="900" dirty="0">
                <a:latin typeface="Tahoma" panose="020B0604030504040204" pitchFamily="34" charset="0"/>
                <a:ea typeface="宋体" panose="02010600030101010101" pitchFamily="2" charset="-122"/>
                <a:cs typeface="Tahoma" panose="020B0604030504040204" pitchFamily="34" charset="0"/>
              </a:rPr>
              <a:t>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www.mwglobe.com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r>
              <a:rPr lang="en-US" altLang="zh-CN" sz="900" dirty="0">
                <a:ln>
                  <a:noFill/>
                </a:ln>
                <a:effectLst/>
                <a:latin typeface="Tahoma" panose="020B0604030504040204" pitchFamily="34" charset="0"/>
                <a:ea typeface="宋体" panose="02010600030101010101" pitchFamily="2" charset="-122"/>
                <a:cs typeface="Tahoma" panose="020B0604030504040204" pitchFamily="34" charset="0"/>
                <a:sym typeface="+mn-ea"/>
              </a:rPr>
              <a:t>Email: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sales@mwglobe.com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 name="组合 1"/>
          <p:cNvGrpSpPr/>
          <p:nvPr/>
        </p:nvGrpSpPr>
        <p:grpSpPr>
          <a:xfrm>
            <a:off x="2884371" y="345972"/>
            <a:ext cx="3136916" cy="892507"/>
            <a:chOff x="-5644752" y="2418155"/>
            <a:chExt cx="3136916" cy="892507"/>
          </a:xfrm>
        </p:grpSpPr>
        <p:sp>
          <p:nvSpPr>
            <p:cNvPr id="35" name="文本框 34"/>
            <p:cNvSpPr txBox="1"/>
            <p:nvPr/>
          </p:nvSpPr>
          <p:spPr>
            <a:xfrm>
              <a:off x="-5644752" y="2418155"/>
              <a:ext cx="3136916" cy="553085"/>
            </a:xfrm>
            <a:prstGeom prst="rect">
              <a:avLst/>
            </a:prstGeom>
            <a:noFill/>
          </p:spPr>
          <p:txBody>
            <a:bodyPr wrap="square" rtlCol="0">
              <a:spAutoFit/>
            </a:bodyPr>
            <a:lstStyle/>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sym typeface="+mn-ea"/>
                </a:rPr>
                <a:t>QV-band RF Front-End</a:t>
              </a:r>
              <a:endParaRPr lang="en-US" altLang="zh-CN" sz="1000" b="1" dirty="0">
                <a:solidFill>
                  <a:schemeClr val="bg1"/>
                </a:solidFill>
                <a:latin typeface="微软雅黑" panose="020B0503020204020204" pitchFamily="34" charset="-122"/>
                <a:ea typeface="微软雅黑" panose="020B0503020204020204" pitchFamily="34" charset="-122"/>
                <a:sym typeface="+mn-ea"/>
              </a:endParaRPr>
            </a:p>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rPr>
                <a:t>JL2.800.0010</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644008" y="3080792"/>
              <a:ext cx="2926805" cy="229870"/>
            </a:xfrm>
            <a:prstGeom prst="rect">
              <a:avLst/>
            </a:prstGeom>
            <a:noFill/>
          </p:spPr>
          <p:txBody>
            <a:bodyPr wrap="square" rtlCol="0">
              <a:spAutoFit/>
            </a:bodyPr>
            <a:lstStyle/>
            <a:p>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QV-band RF Front-End </a:t>
              </a:r>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Technical Data Sheet</a:t>
              </a:r>
              <a:endPar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endParaRPr>
            </a:p>
          </p:txBody>
        </p:sp>
        <p:cxnSp>
          <p:nvCxnSpPr>
            <p:cNvPr id="43" name="直接连接符 42"/>
            <p:cNvCxnSpPr/>
            <p:nvPr/>
          </p:nvCxnSpPr>
          <p:spPr>
            <a:xfrm>
              <a:off x="-5539654" y="3015440"/>
              <a:ext cx="2520280" cy="0"/>
            </a:xfrm>
            <a:prstGeom prst="line">
              <a:avLst/>
            </a:prstGeom>
            <a:ln w="6350">
              <a:gradFill flip="none" rotWithShape="1">
                <a:gsLst>
                  <a:gs pos="0">
                    <a:schemeClr val="accent1">
                      <a:lumMod val="5000"/>
                      <a:lumOff val="95000"/>
                      <a:alpha val="0"/>
                    </a:schemeClr>
                  </a:gs>
                  <a:gs pos="100000">
                    <a:schemeClr val="accent1">
                      <a:lumMod val="30000"/>
                      <a:lumOff val="70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2758616" y="272480"/>
            <a:ext cx="0" cy="92579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392251"/>
            <a:ext cx="6858000" cy="0"/>
          </a:xfrm>
          <a:prstGeom prst="line">
            <a:avLst/>
          </a:prstGeom>
          <a:ln w="19050">
            <a:solidFill>
              <a:srgbClr val="00B0F0">
                <a:alpha val="98000"/>
              </a:srgbClr>
            </a:solidFill>
          </a:ln>
        </p:spPr>
        <p:style>
          <a:lnRef idx="3">
            <a:schemeClr val="accent1"/>
          </a:lnRef>
          <a:fillRef idx="0">
            <a:srgbClr val="FFFFFF"/>
          </a:fillRef>
          <a:effectRef idx="0">
            <a:srgbClr val="FFFFFF"/>
          </a:effectRef>
          <a:fontRef idx="minor">
            <a:schemeClr val="tx1"/>
          </a:fontRef>
        </p:style>
      </p:cxnSp>
      <p:sp>
        <p:nvSpPr>
          <p:cNvPr id="50" name="文本框 49"/>
          <p:cNvSpPr txBox="1"/>
          <p:nvPr/>
        </p:nvSpPr>
        <p:spPr>
          <a:xfrm>
            <a:off x="407166" y="3644854"/>
            <a:ext cx="3432412" cy="410845"/>
          </a:xfrm>
          <a:prstGeom prst="rect">
            <a:avLst/>
          </a:prstGeom>
          <a:noFill/>
        </p:spPr>
        <p:txBody>
          <a:bodyPr wrap="square">
            <a:spAutoFit/>
          </a:bodyPr>
          <a:lstStyle/>
          <a:p>
            <a:pPr>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Recommended Temperature</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sp>
        <p:nvSpPr>
          <p:cNvPr id="51" name="任意多边形: 形状 50"/>
          <p:cNvSpPr/>
          <p:nvPr/>
        </p:nvSpPr>
        <p:spPr>
          <a:xfrm>
            <a:off x="404978" y="3803551"/>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83035" y="290714"/>
            <a:ext cx="1918223" cy="565419"/>
            <a:chOff x="283035" y="290714"/>
            <a:chExt cx="1918223" cy="565419"/>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rcRect l="44433"/>
            <a:stretch>
              <a:fillRect/>
            </a:stretch>
          </p:blipFill>
          <p:spPr>
            <a:xfrm>
              <a:off x="1162050" y="296982"/>
              <a:ext cx="1039208" cy="552883"/>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rcRect r="56437"/>
            <a:stretch>
              <a:fillRect/>
            </a:stretch>
          </p:blipFill>
          <p:spPr>
            <a:xfrm>
              <a:off x="283035" y="290714"/>
              <a:ext cx="858410" cy="565419"/>
            </a:xfrm>
            <a:prstGeom prst="rect">
              <a:avLst/>
            </a:prstGeom>
          </p:spPr>
        </p:pic>
      </p:grpSp>
      <p:graphicFrame>
        <p:nvGraphicFramePr>
          <p:cNvPr id="3" name="表格 2"/>
          <p:cNvGraphicFramePr>
            <a:graphicFrameLocks noGrp="1"/>
          </p:cNvGraphicFramePr>
          <p:nvPr/>
        </p:nvGraphicFramePr>
        <p:xfrm>
          <a:off x="494030" y="1577340"/>
          <a:ext cx="5736590" cy="1853565"/>
        </p:xfrm>
        <a:graphic>
          <a:graphicData uri="http://schemas.openxmlformats.org/drawingml/2006/table">
            <a:tbl>
              <a:tblPr/>
              <a:tblGrid>
                <a:gridCol w="2410460"/>
                <a:gridCol w="2364105"/>
                <a:gridCol w="962025"/>
              </a:tblGrid>
              <a:tr h="250190">
                <a:tc>
                  <a:txBody>
                    <a:bodyPr/>
                    <a:lstStyle/>
                    <a:p>
                      <a:pPr marL="0" indent="0" algn="ctr">
                        <a:spcBef>
                          <a:spcPct val="0"/>
                        </a:spcBef>
                        <a:spcAft>
                          <a:spcPct val="0"/>
                        </a:spcAft>
                      </a:pPr>
                      <a:r>
                        <a:rPr lang="en-US" altLang="zh-CN" sz="1100">
                          <a:solidFill>
                            <a:schemeClr val="bg1"/>
                          </a:solidFill>
                          <a:latin typeface="Calibri" panose="020F0502020204030204"/>
                          <a:ea typeface="宋体" panose="02010600030101010101" pitchFamily="2" charset="-122"/>
                        </a:rPr>
                        <a:t>Connector Code</a:t>
                      </a:r>
                      <a:endParaRPr lang="en-US" altLang="zh-CN" sz="1100">
                        <a:solidFill>
                          <a:schemeClr val="bg1"/>
                        </a:solidFill>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rgbClr val="084AAC"/>
                    </a:solidFill>
                  </a:tcPr>
                </a:tc>
                <a:tc>
                  <a:txBody>
                    <a:bodyPr/>
                    <a:lstStyle/>
                    <a:p>
                      <a:pPr marL="0" indent="0" algn="ctr">
                        <a:spcBef>
                          <a:spcPct val="0"/>
                        </a:spcBef>
                        <a:spcAft>
                          <a:spcPct val="0"/>
                        </a:spcAft>
                      </a:pPr>
                      <a:r>
                        <a:rPr lang="en-US" altLang="zh-CN" sz="1100">
                          <a:solidFill>
                            <a:schemeClr val="bg1"/>
                          </a:solidFill>
                          <a:latin typeface="Calibri" panose="020F0502020204030204"/>
                          <a:ea typeface="宋体" panose="02010600030101010101" pitchFamily="2" charset="-122"/>
                        </a:rPr>
                        <a:t>Functional Description</a:t>
                      </a:r>
                      <a:endParaRPr lang="en-US" altLang="zh-CN" sz="1100">
                        <a:solidFill>
                          <a:schemeClr val="bg1"/>
                        </a:solidFill>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rgbClr val="084AAC"/>
                    </a:solidFill>
                  </a:tcPr>
                </a:tc>
                <a:tc>
                  <a:txBody>
                    <a:bodyPr/>
                    <a:lstStyle/>
                    <a:p>
                      <a:pPr marL="0" indent="0" algn="ctr">
                        <a:spcBef>
                          <a:spcPct val="0"/>
                        </a:spcBef>
                        <a:spcAft>
                          <a:spcPct val="0"/>
                        </a:spcAft>
                      </a:pPr>
                      <a:r>
                        <a:rPr lang="en-US" altLang="zh-CN" sz="1100">
                          <a:solidFill>
                            <a:schemeClr val="bg1"/>
                          </a:solidFill>
                          <a:latin typeface="Calibri" panose="020F0502020204030204"/>
                          <a:ea typeface="宋体" panose="02010600030101010101" pitchFamily="2" charset="-122"/>
                        </a:rPr>
                        <a:t>Connector Model</a:t>
                      </a:r>
                      <a:endParaRPr lang="en-US" altLang="zh-CN" sz="1100">
                        <a:solidFill>
                          <a:schemeClr val="bg1"/>
                        </a:solidFill>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rgbClr val="084AAC"/>
                    </a:solidFill>
                  </a:tcPr>
                </a:tc>
              </a:tr>
              <a:tr h="249555">
                <a:tc>
                  <a:txBody>
                    <a:bodyPr/>
                    <a:p>
                      <a:pPr marL="0" indent="0" algn="ctr">
                        <a:spcBef>
                          <a:spcPct val="0"/>
                        </a:spcBef>
                        <a:spcAft>
                          <a:spcPct val="0"/>
                        </a:spcAft>
                      </a:pPr>
                      <a:r>
                        <a:rPr lang="en-US" altLang="zh-CN" sz="1100">
                          <a:latin typeface="Calibri" panose="020F0502020204030204"/>
                          <a:ea typeface="Calibri" panose="020F0502020204030204"/>
                        </a:rPr>
                        <a:t>X01G</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noFill/>
                  </a:tcPr>
                </a:tc>
                <a:tc>
                  <a:txBody>
                    <a:bodyPr/>
                    <a:p>
                      <a:pPr marL="0" indent="0" algn="ctr">
                        <a:spcBef>
                          <a:spcPct val="0"/>
                        </a:spcBef>
                        <a:spcAft>
                          <a:spcPct val="0"/>
                        </a:spcAft>
                      </a:pPr>
                      <a:r>
                        <a:rPr lang="en-US" altLang="zh-CN" sz="1100">
                          <a:latin typeface="Calibri" panose="020F0502020204030204"/>
                          <a:ea typeface="宋体" panose="02010600030101010101" pitchFamily="2" charset="-122"/>
                        </a:rPr>
                        <a:t>VRxin</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noFill/>
                  </a:tcPr>
                </a:tc>
                <a:tc>
                  <a:txBody>
                    <a:bodyPr/>
                    <a:p>
                      <a:pPr marL="0" indent="0" algn="ctr">
                        <a:spcBef>
                          <a:spcPct val="0"/>
                        </a:spcBef>
                        <a:spcAft>
                          <a:spcPct val="0"/>
                        </a:spcAft>
                      </a:pPr>
                      <a:r>
                        <a:rPr lang="en-US" altLang="zh-CN" sz="1100">
                          <a:latin typeface="Calibri" panose="020F0502020204030204"/>
                          <a:ea typeface="Calibri" panose="020F0502020204030204"/>
                        </a:rPr>
                        <a:t>WR22</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noFill/>
                  </a:tcPr>
                </a:tc>
              </a:tr>
              <a:tr h="249555">
                <a:tc>
                  <a:txBody>
                    <a:bodyPr/>
                    <a:p>
                      <a:pPr marL="0" indent="0" algn="ctr">
                        <a:spcBef>
                          <a:spcPct val="0"/>
                        </a:spcBef>
                        <a:spcAft>
                          <a:spcPct val="0"/>
                        </a:spcAft>
                      </a:pPr>
                      <a:r>
                        <a:rPr lang="en-US" altLang="zh-CN" sz="1100">
                          <a:latin typeface="Calibri" panose="020F0502020204030204"/>
                          <a:ea typeface="Calibri" panose="020F0502020204030204"/>
                        </a:rPr>
                        <a:t>X02G</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chemeClr val="accent2">
                        <a:lumMod val="20000"/>
                        <a:lumOff val="80000"/>
                      </a:schemeClr>
                    </a:solidFill>
                  </a:tcPr>
                </a:tc>
                <a:tc>
                  <a:txBody>
                    <a:bodyPr/>
                    <a:p>
                      <a:pPr marL="0" indent="0" algn="ctr">
                        <a:spcBef>
                          <a:spcPct val="0"/>
                        </a:spcBef>
                        <a:spcAft>
                          <a:spcPct val="0"/>
                        </a:spcAft>
                      </a:pPr>
                      <a:r>
                        <a:rPr lang="en-US" altLang="zh-CN" sz="1100">
                          <a:latin typeface="Calibri" panose="020F0502020204030204"/>
                          <a:ea typeface="宋体" panose="02010600030101010101" pitchFamily="2" charset="-122"/>
                        </a:rPr>
                        <a:t>QTxout</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chemeClr val="accent2">
                        <a:lumMod val="20000"/>
                        <a:lumOff val="80000"/>
                      </a:schemeClr>
                    </a:solidFill>
                  </a:tcPr>
                </a:tc>
                <a:tc>
                  <a:txBody>
                    <a:bodyPr/>
                    <a:p>
                      <a:pPr marL="0" indent="0" algn="ctr">
                        <a:spcBef>
                          <a:spcPct val="0"/>
                        </a:spcBef>
                        <a:spcAft>
                          <a:spcPct val="0"/>
                        </a:spcAft>
                      </a:pPr>
                      <a:r>
                        <a:rPr lang="en-US" altLang="zh-CN" sz="1100">
                          <a:latin typeface="Calibri" panose="020F0502020204030204"/>
                          <a:ea typeface="Calibri" panose="020F0502020204030204"/>
                        </a:rPr>
                        <a:t>WR22</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chemeClr val="accent2">
                        <a:lumMod val="20000"/>
                        <a:lumOff val="80000"/>
                      </a:schemeClr>
                    </a:solidFill>
                  </a:tcPr>
                </a:tc>
              </a:tr>
              <a:tr h="240665">
                <a:tc>
                  <a:txBody>
                    <a:bodyPr/>
                    <a:lstStyle/>
                    <a:p>
                      <a:pPr marL="0" indent="0" algn="ctr">
                        <a:spcBef>
                          <a:spcPct val="0"/>
                        </a:spcBef>
                        <a:spcAft>
                          <a:spcPct val="0"/>
                        </a:spcAft>
                      </a:pPr>
                      <a:r>
                        <a:rPr lang="en-US" altLang="zh-CN" sz="1100">
                          <a:latin typeface="Calibri" panose="020F0502020204030204"/>
                          <a:ea typeface="Calibri" panose="020F0502020204030204"/>
                        </a:rPr>
                        <a:t>X0</a:t>
                      </a:r>
                      <a:r>
                        <a:rPr lang="en-US" altLang="zh-CN" sz="1100">
                          <a:latin typeface="Calibri" panose="020F0502020204030204"/>
                          <a:ea typeface="宋体" panose="02010600030101010101" pitchFamily="2" charset="-122"/>
                        </a:rPr>
                        <a:t>3</a:t>
                      </a:r>
                      <a:r>
                        <a:rPr lang="en-US" altLang="zh-CN" sz="1100">
                          <a:latin typeface="Calibri" panose="020F0502020204030204"/>
                          <a:ea typeface="Calibri" panose="020F0502020204030204"/>
                        </a:rPr>
                        <a:t>G</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rgbClr val="FFFFFF"/>
                    </a:solidFill>
                  </a:tcPr>
                </a:tc>
                <a:tc>
                  <a:txBody>
                    <a:bodyPr/>
                    <a:lstStyle/>
                    <a:p>
                      <a:pPr marL="0" indent="0" algn="ctr">
                        <a:spcBef>
                          <a:spcPct val="0"/>
                        </a:spcBef>
                        <a:spcAft>
                          <a:spcPct val="0"/>
                        </a:spcAft>
                      </a:pPr>
                      <a:r>
                        <a:rPr lang="en-US" altLang="zh-CN" sz="1100">
                          <a:latin typeface="Calibri" panose="020F0502020204030204"/>
                          <a:ea typeface="宋体" panose="02010600030101010101" pitchFamily="2" charset="-122"/>
                        </a:rPr>
                        <a:t>VRxout</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rgbClr val="FFFFFF"/>
                    </a:solidFill>
                  </a:tcPr>
                </a:tc>
                <a:tc>
                  <a:txBody>
                    <a:bodyPr/>
                    <a:lstStyle/>
                    <a:p>
                      <a:pPr marL="0" indent="0" algn="ctr">
                        <a:spcBef>
                          <a:spcPct val="0"/>
                        </a:spcBef>
                        <a:spcAft>
                          <a:spcPct val="0"/>
                        </a:spcAft>
                      </a:pPr>
                      <a:r>
                        <a:rPr lang="en-US" altLang="zh-CN" sz="1100">
                          <a:latin typeface="Calibri" panose="020F0502020204030204"/>
                          <a:ea typeface="Calibri" panose="020F0502020204030204"/>
                        </a:rPr>
                        <a:t>2.4</a:t>
                      </a:r>
                      <a:r>
                        <a:rPr lang="en-US" altLang="zh-CN" sz="1100">
                          <a:latin typeface="Calibri" panose="020F0502020204030204"/>
                          <a:ea typeface="宋体" panose="02010600030101010101" pitchFamily="2" charset="-122"/>
                        </a:rPr>
                        <a:t>-K</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rgbClr val="FFFFFF"/>
                    </a:solidFill>
                  </a:tcPr>
                </a:tc>
              </a:tr>
              <a:tr h="269240">
                <a:tc>
                  <a:txBody>
                    <a:bodyPr/>
                    <a:lstStyle/>
                    <a:p>
                      <a:pPr marL="0" indent="0" algn="ctr">
                        <a:spcBef>
                          <a:spcPct val="0"/>
                        </a:spcBef>
                        <a:spcAft>
                          <a:spcPct val="0"/>
                        </a:spcAft>
                      </a:pPr>
                      <a:r>
                        <a:rPr lang="en-US" altLang="zh-CN" sz="1100">
                          <a:latin typeface="Calibri" panose="020F0502020204030204"/>
                          <a:ea typeface="Calibri" panose="020F0502020204030204"/>
                        </a:rPr>
                        <a:t>X0</a:t>
                      </a:r>
                      <a:r>
                        <a:rPr lang="en-US" altLang="zh-CN" sz="1100">
                          <a:latin typeface="Calibri" panose="020F0502020204030204"/>
                          <a:ea typeface="宋体" panose="02010600030101010101" pitchFamily="2" charset="-122"/>
                        </a:rPr>
                        <a:t>4</a:t>
                      </a:r>
                      <a:r>
                        <a:rPr lang="en-US" altLang="zh-CN" sz="1100">
                          <a:latin typeface="Calibri" panose="020F0502020204030204"/>
                          <a:ea typeface="Calibri" panose="020F0502020204030204"/>
                        </a:rPr>
                        <a:t>G</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chemeClr val="accent2">
                        <a:lumMod val="20000"/>
                        <a:lumOff val="80000"/>
                      </a:schemeClr>
                    </a:solidFill>
                  </a:tcPr>
                </a:tc>
                <a:tc>
                  <a:txBody>
                    <a:bodyPr/>
                    <a:lstStyle/>
                    <a:p>
                      <a:pPr marL="0" indent="0" algn="ctr">
                        <a:spcBef>
                          <a:spcPct val="0"/>
                        </a:spcBef>
                        <a:spcAft>
                          <a:spcPct val="0"/>
                        </a:spcAft>
                      </a:pPr>
                      <a:r>
                        <a:rPr lang="en-US" altLang="zh-CN" sz="1100">
                          <a:latin typeface="Calibri" panose="020F0502020204030204"/>
                          <a:ea typeface="宋体" panose="02010600030101010101" pitchFamily="2" charset="-122"/>
                        </a:rPr>
                        <a:t>QTxin</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chemeClr val="accent2">
                        <a:lumMod val="20000"/>
                        <a:lumOff val="80000"/>
                      </a:schemeClr>
                    </a:solidFill>
                  </a:tcPr>
                </a:tc>
                <a:tc>
                  <a:txBody>
                    <a:bodyPr/>
                    <a:lstStyle/>
                    <a:p>
                      <a:pPr marL="0" indent="0" algn="ctr">
                        <a:spcBef>
                          <a:spcPct val="0"/>
                        </a:spcBef>
                        <a:spcAft>
                          <a:spcPct val="0"/>
                        </a:spcAft>
                      </a:pPr>
                      <a:r>
                        <a:rPr lang="en-US" altLang="zh-CN" sz="1100">
                          <a:latin typeface="Calibri" panose="020F0502020204030204"/>
                          <a:ea typeface="Calibri" panose="020F0502020204030204"/>
                        </a:rPr>
                        <a:t>2.4</a:t>
                      </a:r>
                      <a:r>
                        <a:rPr lang="en-US" altLang="zh-CN" sz="1100">
                          <a:latin typeface="Calibri" panose="020F0502020204030204"/>
                          <a:ea typeface="宋体" panose="02010600030101010101" pitchFamily="2" charset="-122"/>
                        </a:rPr>
                        <a:t>-K</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solidFill>
                      <a:schemeClr val="accent2">
                        <a:lumMod val="20000"/>
                        <a:lumOff val="80000"/>
                      </a:schemeClr>
                    </a:solidFill>
                  </a:tcPr>
                </a:tc>
              </a:tr>
              <a:tr h="220980">
                <a:tc>
                  <a:txBody>
                    <a:bodyPr/>
                    <a:p>
                      <a:pPr marL="0" indent="0" algn="ctr">
                        <a:spcBef>
                          <a:spcPct val="0"/>
                        </a:spcBef>
                        <a:spcAft>
                          <a:spcPct val="0"/>
                        </a:spcAft>
                      </a:pPr>
                      <a:r>
                        <a:rPr lang="en-US" altLang="zh-CN" sz="1100">
                          <a:latin typeface="Calibri" panose="020F0502020204030204"/>
                          <a:ea typeface="Calibri" panose="020F0502020204030204"/>
                        </a:rPr>
                        <a:t>X05</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noFill/>
                  </a:tcPr>
                </a:tc>
                <a:tc>
                  <a:txBody>
                    <a:bodyPr/>
                    <a:p>
                      <a:pPr marL="0" indent="0" algn="ctr">
                        <a:spcBef>
                          <a:spcPct val="0"/>
                        </a:spcBef>
                        <a:spcAft>
                          <a:spcPct val="0"/>
                        </a:spcAft>
                      </a:pPr>
                      <a:r>
                        <a:rPr lang="en-US" altLang="zh-CN" sz="1100">
                          <a:latin typeface="Calibri" panose="020F0502020204030204"/>
                          <a:ea typeface="宋体" panose="02010600030101010101" pitchFamily="2" charset="-122"/>
                        </a:rPr>
                        <a:t>Power Interface</a:t>
                      </a:r>
                      <a:endParaRPr lang="en-US" altLang="zh-CN" sz="1100">
                        <a:latin typeface="Calibri" panose="020F0502020204030204"/>
                        <a:ea typeface="宋体" panose="02010600030101010101" pitchFamily="2" charset="-122"/>
                      </a:endParaRPr>
                    </a:p>
                  </a:txBody>
                  <a:tcPr marL="68580" marR="68580" marT="0" marB="0" anchor="ctr" anchorCtr="0">
                    <a:lnL>
                      <a:noFill/>
                    </a:lnL>
                    <a:lnR>
                      <a:noFill/>
                    </a:lnR>
                    <a:lnT>
                      <a:noFill/>
                    </a:lnT>
                    <a:lnB>
                      <a:noFill/>
                    </a:lnB>
                    <a:noFill/>
                  </a:tcPr>
                </a:tc>
                <a:tc>
                  <a:txBody>
                    <a:bodyPr/>
                    <a:p>
                      <a:pPr marL="0" indent="0" algn="ctr">
                        <a:spcBef>
                          <a:spcPct val="0"/>
                        </a:spcBef>
                        <a:spcAft>
                          <a:spcPct val="0"/>
                        </a:spcAft>
                      </a:pPr>
                      <a:r>
                        <a:rPr lang="en-US" altLang="zh-CN" sz="1100">
                          <a:latin typeface="Calibri" panose="020F0502020204030204"/>
                          <a:ea typeface="Calibri" panose="020F0502020204030204"/>
                        </a:rPr>
                        <a:t>J36A-9ZJ</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noFill/>
                  </a:tcPr>
                </a:tc>
              </a:tr>
              <a:tr h="288290">
                <a:tc>
                  <a:txBody>
                    <a:bodyPr/>
                    <a:p>
                      <a:pPr marL="0" indent="0" algn="ctr">
                        <a:spcBef>
                          <a:spcPct val="0"/>
                        </a:spcBef>
                        <a:spcAft>
                          <a:spcPct val="0"/>
                        </a:spcAft>
                      </a:pPr>
                      <a:r>
                        <a:rPr lang="en-US" altLang="zh-CN" sz="1100">
                          <a:latin typeface="Calibri" panose="020F0502020204030204"/>
                          <a:ea typeface="Calibri" panose="020F0502020204030204"/>
                        </a:rPr>
                        <a:t>X06</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chemeClr val="accent2">
                        <a:lumMod val="20000"/>
                        <a:lumOff val="80000"/>
                      </a:schemeClr>
                    </a:solidFill>
                  </a:tcPr>
                </a:tc>
                <a:tc>
                  <a:txBody>
                    <a:bodyPr/>
                    <a:p>
                      <a:pPr marL="0" indent="0" algn="ctr">
                        <a:spcBef>
                          <a:spcPct val="0"/>
                        </a:spcBef>
                        <a:spcAft>
                          <a:spcPct val="0"/>
                        </a:spcAft>
                      </a:pPr>
                      <a:r>
                        <a:rPr lang="en-US" altLang="zh-CN" sz="1100">
                          <a:latin typeface="Calibri" panose="020F0502020204030204"/>
                          <a:ea typeface="Calibri" panose="020F0502020204030204"/>
                        </a:rPr>
                        <a:t>Detection</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chemeClr val="accent2">
                        <a:lumMod val="20000"/>
                        <a:lumOff val="80000"/>
                      </a:schemeClr>
                    </a:solidFill>
                  </a:tcPr>
                </a:tc>
                <a:tc>
                  <a:txBody>
                    <a:bodyPr/>
                    <a:p>
                      <a:pPr marL="0" indent="0" algn="ctr">
                        <a:spcBef>
                          <a:spcPct val="0"/>
                        </a:spcBef>
                        <a:spcAft>
                          <a:spcPct val="0"/>
                        </a:spcAft>
                      </a:pPr>
                      <a:r>
                        <a:rPr lang="en-US" altLang="zh-CN" sz="1100">
                          <a:latin typeface="Calibri" panose="020F0502020204030204"/>
                          <a:ea typeface="Calibri" panose="020F0502020204030204"/>
                        </a:rPr>
                        <a:t>J30JA-9ZK</a:t>
                      </a:r>
                      <a:endParaRPr lang="en-US" altLang="zh-CN" sz="1100">
                        <a:latin typeface="Calibri" panose="020F0502020204030204"/>
                        <a:ea typeface="Calibri" panose="020F0502020204030204"/>
                      </a:endParaRPr>
                    </a:p>
                  </a:txBody>
                  <a:tcPr marL="68580" marR="68580" marT="0" marB="0" anchor="ctr" anchorCtr="0">
                    <a:lnL>
                      <a:noFill/>
                    </a:lnL>
                    <a:lnR>
                      <a:noFill/>
                    </a:lnR>
                    <a:lnT>
                      <a:noFill/>
                    </a:lnT>
                    <a:lnB>
                      <a:noFill/>
                    </a:lnB>
                    <a:solidFill>
                      <a:schemeClr val="accent2">
                        <a:lumMod val="20000"/>
                        <a:lumOff val="80000"/>
                      </a:schemeClr>
                    </a:solidFill>
                  </a:tcPr>
                </a:tc>
              </a:tr>
            </a:tbl>
          </a:graphicData>
        </a:graphic>
      </p:graphicFrame>
      <p:sp>
        <p:nvSpPr>
          <p:cNvPr id="19" name="文本框 18"/>
          <p:cNvSpPr txBox="1"/>
          <p:nvPr/>
        </p:nvSpPr>
        <p:spPr>
          <a:xfrm>
            <a:off x="477235" y="4114465"/>
            <a:ext cx="5629210" cy="810260"/>
          </a:xfrm>
          <a:prstGeom prst="rect">
            <a:avLst/>
          </a:prstGeom>
          <a:noFill/>
        </p:spPr>
        <p:txBody>
          <a:bodyPr wrap="square">
            <a:spAutoFit/>
          </a:bodyPr>
          <a:lstStyle/>
          <a:p>
            <a:pPr marL="179705" indent="-179705">
              <a:lnSpc>
                <a:spcPct val="130000"/>
              </a:lnSpc>
              <a:buClr>
                <a:srgbClr val="084AAC"/>
              </a:buClr>
              <a:buFont typeface="Arial" panose="020B0604020202020204" pitchFamily="34" charset="0"/>
              <a:buChar char="•"/>
            </a:pPr>
            <a:r>
              <a:rPr lang="en-US" altLang="zh-CN" sz="1200" dirty="0"/>
              <a:t>Storage temperature range:  -20 </a:t>
            </a:r>
            <a:r>
              <a:rPr lang="en-US" altLang="zh-CN" sz="1200" dirty="0">
                <a:latin typeface="微软雅黑" panose="020B0503020204020204" pitchFamily="34" charset="-122"/>
                <a:ea typeface="微软雅黑" panose="020B0503020204020204" pitchFamily="34" charset="-122"/>
              </a:rPr>
              <a:t>℃</a:t>
            </a:r>
            <a:r>
              <a:rPr lang="en-US" altLang="zh-CN" sz="1200" dirty="0"/>
              <a:t> to +55 </a:t>
            </a:r>
            <a:r>
              <a:rPr lang="en-US" altLang="zh-CN" sz="1200" dirty="0">
                <a:latin typeface="微软雅黑" panose="020B0503020204020204" pitchFamily="34" charset="-122"/>
                <a:ea typeface="微软雅黑" panose="020B0503020204020204" pitchFamily="34" charset="-122"/>
                <a:sym typeface="+mn-ea"/>
              </a:rPr>
              <a:t>℃</a:t>
            </a:r>
            <a:r>
              <a:rPr lang="en-US" altLang="zh-CN" sz="1200" dirty="0">
                <a:sym typeface="+mn-ea"/>
              </a:rPr>
              <a:t> </a:t>
            </a:r>
            <a:endParaRPr lang="en-US" altLang="zh-CN" sz="1200" dirty="0">
              <a:sym typeface="+mn-ea"/>
            </a:endParaRPr>
          </a:p>
          <a:p>
            <a:pPr marL="179705" indent="-179705">
              <a:lnSpc>
                <a:spcPct val="130000"/>
              </a:lnSpc>
              <a:buClr>
                <a:srgbClr val="084AAC"/>
              </a:buClr>
              <a:buFont typeface="Arial" panose="020B0604020202020204" pitchFamily="34" charset="0"/>
              <a:buChar char="•"/>
            </a:pPr>
            <a:r>
              <a:rPr lang="en-US" altLang="zh-CN" sz="1200" dirty="0"/>
              <a:t>Operating temperature range: -15</a:t>
            </a:r>
            <a:r>
              <a:rPr lang="en-US" altLang="zh-CN" sz="1200" dirty="0">
                <a:sym typeface="+mn-ea"/>
              </a:rPr>
              <a:t> </a:t>
            </a:r>
            <a:r>
              <a:rPr lang="en-US" altLang="zh-CN" sz="1200" dirty="0">
                <a:latin typeface="微软雅黑" panose="020B0503020204020204" pitchFamily="34" charset="-122"/>
                <a:ea typeface="微软雅黑" panose="020B0503020204020204" pitchFamily="34" charset="-122"/>
                <a:sym typeface="+mn-ea"/>
              </a:rPr>
              <a:t>℃</a:t>
            </a:r>
            <a:r>
              <a:rPr lang="en-US" altLang="zh-CN" sz="1200" dirty="0"/>
              <a:t> to +45</a:t>
            </a:r>
            <a:r>
              <a:rPr lang="en-US" altLang="zh-CN" sz="1200" dirty="0">
                <a:sym typeface="+mn-ea"/>
              </a:rPr>
              <a:t> </a:t>
            </a:r>
            <a:r>
              <a:rPr lang="en-US" altLang="zh-CN" sz="1200" dirty="0">
                <a:latin typeface="微软雅黑" panose="020B0503020204020204" pitchFamily="34" charset="-122"/>
                <a:ea typeface="微软雅黑" panose="020B0503020204020204" pitchFamily="34" charset="-122"/>
                <a:sym typeface="+mn-ea"/>
              </a:rPr>
              <a:t>℃</a:t>
            </a:r>
            <a:endParaRPr lang="en-US" altLang="zh-CN" sz="1200" dirty="0">
              <a:latin typeface="微软雅黑" panose="020B0503020204020204" pitchFamily="34" charset="-122"/>
              <a:ea typeface="微软雅黑" panose="020B0503020204020204" pitchFamily="34" charset="-122"/>
              <a:sym typeface="+mn-ea"/>
            </a:endParaRPr>
          </a:p>
          <a:p>
            <a:pPr marL="179705" indent="-179705">
              <a:lnSpc>
                <a:spcPct val="130000"/>
              </a:lnSpc>
              <a:buClr>
                <a:srgbClr val="084AAC"/>
              </a:buClr>
              <a:buFont typeface="Arial" panose="020B0604020202020204" pitchFamily="34" charset="0"/>
              <a:buChar char="•"/>
            </a:pPr>
            <a:r>
              <a:rPr lang="en-US" altLang="zh-CN" sz="1200" dirty="0"/>
              <a:t>Ground storage temperature: -10</a:t>
            </a:r>
            <a:r>
              <a:rPr lang="en-US" altLang="zh-CN" sz="1200" dirty="0">
                <a:latin typeface="微软雅黑" panose="020B0503020204020204" pitchFamily="34" charset="-122"/>
                <a:ea typeface="微软雅黑" panose="020B0503020204020204" pitchFamily="34" charset="-122"/>
                <a:sym typeface="+mn-ea"/>
              </a:rPr>
              <a:t>℃</a:t>
            </a:r>
            <a:r>
              <a:rPr lang="en-US" altLang="zh-CN" sz="1200" dirty="0"/>
              <a:t> to +45</a:t>
            </a:r>
            <a:r>
              <a:rPr lang="en-US" altLang="zh-CN" sz="1200" dirty="0">
                <a:latin typeface="微软雅黑" panose="020B0503020204020204" pitchFamily="34" charset="-122"/>
                <a:ea typeface="微软雅黑" panose="020B0503020204020204" pitchFamily="34" charset="-122"/>
                <a:sym typeface="+mn-ea"/>
              </a:rPr>
              <a:t>℃</a:t>
            </a:r>
            <a:endParaRPr lang="en-US" altLang="zh-CN" sz="1200" dirty="0"/>
          </a:p>
        </p:txBody>
      </p:sp>
      <p:pic>
        <p:nvPicPr>
          <p:cNvPr id="23" name="图片 22" descr="QV前端"/>
          <p:cNvPicPr>
            <a:picLocks noChangeAspect="1"/>
          </p:cNvPicPr>
          <p:nvPr/>
        </p:nvPicPr>
        <p:blipFill>
          <a:blip r:embed="rId3"/>
          <a:stretch>
            <a:fillRect/>
          </a:stretch>
        </p:blipFill>
        <p:spPr>
          <a:xfrm>
            <a:off x="5301615" y="345440"/>
            <a:ext cx="1444625" cy="462280"/>
          </a:xfrm>
          <a:prstGeom prst="rect">
            <a:avLst/>
          </a:prstGeom>
        </p:spPr>
      </p:pic>
      <p:sp>
        <p:nvSpPr>
          <p:cNvPr id="30" name="文本框 29"/>
          <p:cNvSpPr txBox="1"/>
          <p:nvPr/>
        </p:nvSpPr>
        <p:spPr>
          <a:xfrm>
            <a:off x="390656" y="4919934"/>
            <a:ext cx="3432412" cy="410845"/>
          </a:xfrm>
          <a:prstGeom prst="rect">
            <a:avLst/>
          </a:prstGeom>
          <a:noFill/>
        </p:spPr>
        <p:txBody>
          <a:bodyPr wrap="square">
            <a:spAutoFit/>
          </a:bodyPr>
          <a:lstStyle/>
          <a:p>
            <a:pPr>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Radiation Resistance</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sp>
        <p:nvSpPr>
          <p:cNvPr id="31" name="任意多边形: 形状 50"/>
          <p:cNvSpPr/>
          <p:nvPr/>
        </p:nvSpPr>
        <p:spPr>
          <a:xfrm>
            <a:off x="388468" y="5078631"/>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60725" y="5389545"/>
            <a:ext cx="5629210" cy="570865"/>
          </a:xfrm>
          <a:prstGeom prst="rect">
            <a:avLst/>
          </a:prstGeom>
          <a:noFill/>
        </p:spPr>
        <p:txBody>
          <a:bodyPr wrap="square">
            <a:spAutoFit/>
          </a:bodyPr>
          <a:lstStyle/>
          <a:p>
            <a:pPr marL="179705" indent="-179705">
              <a:lnSpc>
                <a:spcPct val="130000"/>
              </a:lnSpc>
              <a:buClr>
                <a:srgbClr val="084AAC"/>
              </a:buClr>
              <a:buFont typeface="Arial" panose="020B0604020202020204" pitchFamily="34" charset="0"/>
              <a:buChar char="•"/>
            </a:pPr>
            <a:r>
              <a:rPr lang="en-US" altLang="zh-CN" sz="1200" dirty="0">
                <a:sym typeface="+mn-ea"/>
              </a:rPr>
              <a:t>Total Ionizing Dose (TID):  ≥ 43 krad (Si)</a:t>
            </a:r>
            <a:endParaRPr lang="en-US" altLang="zh-CN" sz="1200" dirty="0">
              <a:sym typeface="+mn-ea"/>
            </a:endParaRPr>
          </a:p>
          <a:p>
            <a:pPr marL="179705" indent="-179705">
              <a:lnSpc>
                <a:spcPct val="130000"/>
              </a:lnSpc>
              <a:buClr>
                <a:srgbClr val="084AAC"/>
              </a:buClr>
              <a:buFont typeface="Arial" panose="020B0604020202020204" pitchFamily="34" charset="0"/>
              <a:buChar char="•"/>
            </a:pPr>
            <a:r>
              <a:rPr lang="en-US" altLang="zh-CN" sz="1200" dirty="0">
                <a:ea typeface="微软雅黑" panose="020B0503020204020204" pitchFamily="34" charset="-122"/>
                <a:cs typeface="+mn-lt"/>
                <a:sym typeface="+mn-ea"/>
              </a:rPr>
              <a:t>Single Event Latch-up (SEL): 37 MeV·cm²/mg</a:t>
            </a:r>
            <a:endParaRPr lang="en-US" altLang="zh-CN" sz="1200" dirty="0"/>
          </a:p>
        </p:txBody>
      </p:sp>
      <p:sp>
        <p:nvSpPr>
          <p:cNvPr id="33" name="文本框 32"/>
          <p:cNvSpPr txBox="1"/>
          <p:nvPr/>
        </p:nvSpPr>
        <p:spPr>
          <a:xfrm>
            <a:off x="374146" y="5907994"/>
            <a:ext cx="3432412" cy="410845"/>
          </a:xfrm>
          <a:prstGeom prst="rect">
            <a:avLst/>
          </a:prstGeom>
          <a:noFill/>
        </p:spPr>
        <p:txBody>
          <a:bodyPr wrap="square">
            <a:spAutoFit/>
          </a:bodyPr>
          <a:lstStyle/>
          <a:p>
            <a:pPr>
              <a:lnSpc>
                <a:spcPct val="130000"/>
              </a:lnSpc>
            </a:pPr>
            <a:r>
              <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Precaution</a:t>
            </a:r>
            <a:endParaRPr lang="en-US" altLang="zh-CN" sz="16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sp>
        <p:nvSpPr>
          <p:cNvPr id="34" name="任意多边形: 形状 50"/>
          <p:cNvSpPr/>
          <p:nvPr/>
        </p:nvSpPr>
        <p:spPr>
          <a:xfrm>
            <a:off x="371958" y="6066691"/>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44215" y="6377605"/>
            <a:ext cx="5629210" cy="1529715"/>
          </a:xfrm>
          <a:prstGeom prst="rect">
            <a:avLst/>
          </a:prstGeom>
          <a:noFill/>
        </p:spPr>
        <p:txBody>
          <a:bodyPr wrap="square">
            <a:spAutoFit/>
          </a:bodyPr>
          <a:lstStyle/>
          <a:p>
            <a:pPr marL="179705" indent="-179705">
              <a:lnSpc>
                <a:spcPct val="130000"/>
              </a:lnSpc>
              <a:buClr>
                <a:srgbClr val="084AAC"/>
              </a:buClr>
              <a:buFont typeface="Arial" panose="020B0604020202020204" pitchFamily="34" charset="0"/>
              <a:buChar char="•"/>
            </a:pPr>
            <a:r>
              <a:rPr lang="en-US" altLang="zh-CN" sz="1200" dirty="0">
                <a:sym typeface="+mn-ea"/>
              </a:rPr>
              <a:t>RF Port Protection:</a:t>
            </a:r>
            <a:endParaRPr lang="en-US" altLang="zh-CN" sz="1200" dirty="0">
              <a:sym typeface="+mn-ea"/>
            </a:endParaRPr>
          </a:p>
          <a:p>
            <a:pPr marL="360045" algn="l">
              <a:lnSpc>
                <a:spcPct val="130000"/>
              </a:lnSpc>
              <a:buClr>
                <a:srgbClr val="084AAC"/>
              </a:buClr>
              <a:buSzTx/>
              <a:buFontTx/>
            </a:pPr>
            <a:r>
              <a:rPr lang="en-US" altLang="zh-CN" sz="1200" i="1" dirty="0">
                <a:sym typeface="+mn-ea"/>
              </a:rPr>
              <a:t>Do not power on without a 50 Ω load;</a:t>
            </a:r>
            <a:endParaRPr lang="en-US" altLang="zh-CN" sz="1200" i="1" dirty="0">
              <a:sym typeface="+mn-ea"/>
            </a:endParaRPr>
          </a:p>
          <a:p>
            <a:pPr marL="360045" algn="l">
              <a:lnSpc>
                <a:spcPct val="130000"/>
              </a:lnSpc>
              <a:buClr>
                <a:srgbClr val="084AAC"/>
              </a:buClr>
              <a:buSzTx/>
              <a:buFontTx/>
            </a:pPr>
            <a:r>
              <a:rPr lang="en-US" altLang="zh-CN" sz="1200" i="1" dirty="0">
                <a:sym typeface="+mn-ea"/>
              </a:rPr>
              <a:t>Wear an anti-static wristband (impedance 1 MΩ) during operation.</a:t>
            </a:r>
            <a:endParaRPr lang="en-US" altLang="zh-CN" sz="1200" i="1" dirty="0">
              <a:sym typeface="+mn-ea"/>
            </a:endParaRPr>
          </a:p>
          <a:p>
            <a:pPr marL="179705" indent="-179705" algn="l">
              <a:lnSpc>
                <a:spcPct val="130000"/>
              </a:lnSpc>
              <a:buClr>
                <a:srgbClr val="084AAC"/>
              </a:buClr>
              <a:buSzTx/>
              <a:buFont typeface="Arial" panose="020B0604020202020204" pitchFamily="34" charset="0"/>
              <a:buChar char="•"/>
            </a:pPr>
            <a:r>
              <a:rPr lang="en-US" altLang="zh-CN" sz="1200" dirty="0"/>
              <a:t>Power Sequence Requirements:</a:t>
            </a:r>
            <a:endParaRPr lang="en-US" altLang="zh-CN" sz="1200" dirty="0"/>
          </a:p>
          <a:p>
            <a:pPr marL="360045" algn="l">
              <a:lnSpc>
                <a:spcPct val="130000"/>
              </a:lnSpc>
              <a:buClr>
                <a:srgbClr val="084AAC"/>
              </a:buClr>
              <a:buSzTx/>
              <a:buFontTx/>
            </a:pPr>
            <a:r>
              <a:rPr lang="en-US" altLang="zh-CN" sz="1200" i="1" dirty="0"/>
              <a:t>Power-on sequence: Apply +42 V first, then enable the TTL signal with a delay of ≥100 ms.</a:t>
            </a:r>
            <a:endParaRPr lang="en-US" altLang="zh-CN" sz="1200" i="1" dirty="0"/>
          </a:p>
        </p:txBody>
      </p:sp>
      <p:sp>
        <p:nvSpPr>
          <p:cNvPr id="5" name="文本框 4"/>
          <p:cNvSpPr txBox="1"/>
          <p:nvPr/>
        </p:nvSpPr>
        <p:spPr>
          <a:xfrm>
            <a:off x="44450" y="936625"/>
            <a:ext cx="2658110" cy="423545"/>
          </a:xfrm>
          <a:prstGeom prst="rect">
            <a:avLst/>
          </a:prstGeom>
          <a:noFill/>
        </p:spPr>
        <p:txBody>
          <a:bodyPr wrap="square" rtlCol="0">
            <a:spAutoFit/>
          </a:bodyPr>
          <a:lstStyle/>
          <a:p>
            <a:pPr marL="0" marR="0" lvl="0" indent="0" algn="r" defTabSz="457200" rtl="0" eaLnBrk="1" fontAlgn="auto" latinLnBrk="0" hangingPunct="1">
              <a:lnSpc>
                <a:spcPct val="120000"/>
              </a:lnSpc>
              <a:spcBef>
                <a:spcPts val="0"/>
              </a:spcBef>
              <a:spcAft>
                <a:spcPts val="0"/>
              </a:spcAft>
              <a:buClrTx/>
              <a:buSzTx/>
              <a:buFontTx/>
              <a:buNone/>
              <a:defRPr/>
            </a:pPr>
            <a:r>
              <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rPr>
              <a:t>Expert in Infrared Thermal Imaging Technology &amp; RF-Microwave Products</a:t>
            </a:r>
            <a:endPar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图片1"/>
          <p:cNvPicPr>
            <a:picLocks noChangeAspect="1"/>
          </p:cNvPicPr>
          <p:nvPr/>
        </p:nvPicPr>
        <p:blipFill>
          <a:blip r:embed="rId1"/>
          <a:stretch>
            <a:fillRect/>
          </a:stretch>
        </p:blipFill>
        <p:spPr>
          <a:xfrm>
            <a:off x="692785" y="2356485"/>
            <a:ext cx="5266690" cy="4207510"/>
          </a:xfrm>
          <a:prstGeom prst="rect">
            <a:avLst/>
          </a:prstGeom>
        </p:spPr>
      </p:pic>
      <p:grpSp>
        <p:nvGrpSpPr>
          <p:cNvPr id="9" name="组合 8"/>
          <p:cNvGrpSpPr/>
          <p:nvPr/>
        </p:nvGrpSpPr>
        <p:grpSpPr>
          <a:xfrm>
            <a:off x="580390" y="2099945"/>
            <a:ext cx="5585460" cy="4656455"/>
            <a:chOff x="6270092" y="1922944"/>
            <a:chExt cx="5314236" cy="3595672"/>
          </a:xfrm>
        </p:grpSpPr>
        <p:sp>
          <p:nvSpPr>
            <p:cNvPr id="10" name="矩形 9"/>
            <p:cNvSpPr/>
            <p:nvPr/>
          </p:nvSpPr>
          <p:spPr>
            <a:xfrm>
              <a:off x="6306468" y="2045601"/>
              <a:ext cx="5209978" cy="3335511"/>
            </a:xfrm>
            <a:prstGeom prst="rect">
              <a:avLst/>
            </a:prstGeom>
            <a:noFill/>
            <a:ln w="6350" cap="flat">
              <a:solidFill>
                <a:schemeClr val="accent1">
                  <a:lumMod val="75000"/>
                </a:schemeClr>
              </a:solidFill>
              <a:prstDash val="solid"/>
              <a:miter/>
            </a:ln>
            <a:effectLst/>
          </p:spPr>
          <p:txBody>
            <a:bodyPr rot="0" spcFirstLastPara="0" vert="horz" wrap="square" lIns="86699" tIns="43349" rIns="86699" bIns="43349" numCol="1" spcCol="0" rtlCol="0" fromWordArt="0" anchor="ctr" anchorCtr="0" forceAA="0" compatLnSpc="1">
              <a:noAutofit/>
            </a:bodyPr>
            <a:lstStyle/>
            <a:p>
              <a:endParaRPr lang="zh-CN" altLang="en-US" sz="1705" dirty="0">
                <a:solidFill>
                  <a:schemeClr val="tx1"/>
                </a:solidFill>
                <a:latin typeface="Arial" panose="020B0604020202020204" pitchFamily="34" charset="0"/>
              </a:endParaRPr>
            </a:p>
          </p:txBody>
        </p:sp>
        <p:sp>
          <p:nvSpPr>
            <p:cNvPr id="19" name="任意多边形: 形状 155"/>
            <p:cNvSpPr/>
            <p:nvPr>
              <p:custDataLst>
                <p:tags r:id="rId2"/>
              </p:custDataLst>
            </p:nvPr>
          </p:nvSpPr>
          <p:spPr>
            <a:xfrm>
              <a:off x="6270092" y="1922944"/>
              <a:ext cx="823332" cy="655776"/>
            </a:xfrm>
            <a:custGeom>
              <a:avLst/>
              <a:gdLst>
                <a:gd name="connsiteX0" fmla="*/ 41529 w 614933"/>
                <a:gd name="connsiteY0" fmla="*/ 385477 h 385476"/>
                <a:gd name="connsiteX1" fmla="*/ 0 w 614933"/>
                <a:gd name="connsiteY1" fmla="*/ 343853 h 385476"/>
                <a:gd name="connsiteX2" fmla="*/ 0 w 614933"/>
                <a:gd name="connsiteY2" fmla="*/ 32099 h 385476"/>
                <a:gd name="connsiteX3" fmla="*/ 237935 w 614933"/>
                <a:gd name="connsiteY3" fmla="*/ 32099 h 385476"/>
                <a:gd name="connsiteX4" fmla="*/ 270034 w 614933"/>
                <a:gd name="connsiteY4" fmla="*/ 0 h 385476"/>
                <a:gd name="connsiteX5" fmla="*/ 538258 w 614933"/>
                <a:gd name="connsiteY5" fmla="*/ 0 h 385476"/>
                <a:gd name="connsiteX6" fmla="*/ 614934 w 614933"/>
                <a:gd name="connsiteY6" fmla="*/ 76676 h 385476"/>
                <a:gd name="connsiteX7" fmla="*/ 41529 w 614933"/>
                <a:gd name="connsiteY7" fmla="*/ 76676 h 385476"/>
                <a:gd name="connsiteX8" fmla="*/ 41529 w 614933"/>
                <a:gd name="connsiteY8" fmla="*/ 385477 h 38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933" h="385476">
                  <a:moveTo>
                    <a:pt x="41529" y="385477"/>
                  </a:moveTo>
                  <a:lnTo>
                    <a:pt x="0" y="343853"/>
                  </a:lnTo>
                  <a:lnTo>
                    <a:pt x="0" y="32099"/>
                  </a:lnTo>
                  <a:lnTo>
                    <a:pt x="237935" y="32099"/>
                  </a:lnTo>
                  <a:lnTo>
                    <a:pt x="270034" y="0"/>
                  </a:lnTo>
                  <a:lnTo>
                    <a:pt x="538258" y="0"/>
                  </a:lnTo>
                  <a:lnTo>
                    <a:pt x="614934" y="76676"/>
                  </a:lnTo>
                  <a:lnTo>
                    <a:pt x="41529" y="76676"/>
                  </a:lnTo>
                  <a:lnTo>
                    <a:pt x="41529" y="385477"/>
                  </a:lnTo>
                  <a:close/>
                </a:path>
              </a:pathLst>
            </a:custGeom>
            <a:solidFill>
              <a:schemeClr val="accent2">
                <a:lumMod val="75000"/>
              </a:schemeClr>
            </a:solidFill>
            <a:ln w="9525" cap="flat">
              <a:noFill/>
              <a:prstDash val="solid"/>
              <a:miter/>
            </a:ln>
            <a:effectLst>
              <a:outerShdw blurRad="63500" sx="102000" sy="102000" algn="ctr" rotWithShape="0">
                <a:schemeClr val="accent1">
                  <a:lumMod val="60000"/>
                  <a:lumOff val="40000"/>
                  <a:alpha val="40000"/>
                </a:schemeClr>
              </a:outerShdw>
            </a:effectLst>
          </p:spPr>
          <p:txBody>
            <a:bodyPr rot="0" spcFirstLastPara="0" vertOverflow="overflow" horzOverflow="overflow" vert="horz" wrap="square" lIns="86699" tIns="43349" rIns="86699" bIns="4334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05" dirty="0">
                <a:latin typeface="Arial" panose="020B0604020202020204" pitchFamily="34" charset="0"/>
              </a:endParaRPr>
            </a:p>
          </p:txBody>
        </p:sp>
        <p:sp>
          <p:nvSpPr>
            <p:cNvPr id="23" name="任意多边形: 形状 155"/>
            <p:cNvSpPr/>
            <p:nvPr>
              <p:custDataLst>
                <p:tags r:id="rId3"/>
              </p:custDataLst>
            </p:nvPr>
          </p:nvSpPr>
          <p:spPr>
            <a:xfrm rot="10800000">
              <a:off x="10760996" y="4862841"/>
              <a:ext cx="823332" cy="655775"/>
            </a:xfrm>
            <a:custGeom>
              <a:avLst/>
              <a:gdLst>
                <a:gd name="connsiteX0" fmla="*/ 41529 w 614933"/>
                <a:gd name="connsiteY0" fmla="*/ 385477 h 385476"/>
                <a:gd name="connsiteX1" fmla="*/ 0 w 614933"/>
                <a:gd name="connsiteY1" fmla="*/ 343853 h 385476"/>
                <a:gd name="connsiteX2" fmla="*/ 0 w 614933"/>
                <a:gd name="connsiteY2" fmla="*/ 32099 h 385476"/>
                <a:gd name="connsiteX3" fmla="*/ 237935 w 614933"/>
                <a:gd name="connsiteY3" fmla="*/ 32099 h 385476"/>
                <a:gd name="connsiteX4" fmla="*/ 270034 w 614933"/>
                <a:gd name="connsiteY4" fmla="*/ 0 h 385476"/>
                <a:gd name="connsiteX5" fmla="*/ 538258 w 614933"/>
                <a:gd name="connsiteY5" fmla="*/ 0 h 385476"/>
                <a:gd name="connsiteX6" fmla="*/ 614934 w 614933"/>
                <a:gd name="connsiteY6" fmla="*/ 76676 h 385476"/>
                <a:gd name="connsiteX7" fmla="*/ 41529 w 614933"/>
                <a:gd name="connsiteY7" fmla="*/ 76676 h 385476"/>
                <a:gd name="connsiteX8" fmla="*/ 41529 w 614933"/>
                <a:gd name="connsiteY8" fmla="*/ 385477 h 38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933" h="385476">
                  <a:moveTo>
                    <a:pt x="41529" y="385477"/>
                  </a:moveTo>
                  <a:lnTo>
                    <a:pt x="0" y="343853"/>
                  </a:lnTo>
                  <a:lnTo>
                    <a:pt x="0" y="32099"/>
                  </a:lnTo>
                  <a:lnTo>
                    <a:pt x="237935" y="32099"/>
                  </a:lnTo>
                  <a:lnTo>
                    <a:pt x="270034" y="0"/>
                  </a:lnTo>
                  <a:lnTo>
                    <a:pt x="538258" y="0"/>
                  </a:lnTo>
                  <a:lnTo>
                    <a:pt x="614934" y="76676"/>
                  </a:lnTo>
                  <a:lnTo>
                    <a:pt x="41529" y="76676"/>
                  </a:lnTo>
                  <a:lnTo>
                    <a:pt x="41529" y="385477"/>
                  </a:lnTo>
                  <a:close/>
                </a:path>
              </a:pathLst>
            </a:custGeom>
            <a:solidFill>
              <a:schemeClr val="accent2">
                <a:lumMod val="75000"/>
              </a:schemeClr>
            </a:solidFill>
            <a:ln w="9525" cap="flat">
              <a:noFill/>
              <a:prstDash val="solid"/>
              <a:miter/>
            </a:ln>
            <a:effectLst>
              <a:outerShdw blurRad="63500" sx="102000" sy="102000" algn="ctr" rotWithShape="0">
                <a:schemeClr val="accent1">
                  <a:lumMod val="60000"/>
                  <a:lumOff val="40000"/>
                  <a:alpha val="40000"/>
                </a:schemeClr>
              </a:outerShdw>
            </a:effectLst>
          </p:spPr>
          <p:txBody>
            <a:bodyPr rot="0" spcFirstLastPara="0" vertOverflow="overflow" horzOverflow="overflow" vert="horz" wrap="square" lIns="86699" tIns="43349" rIns="86699" bIns="4334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05" dirty="0">
                <a:latin typeface="Arial" panose="020B0604020202020204" pitchFamily="34" charset="0"/>
              </a:endParaRPr>
            </a:p>
          </p:txBody>
        </p:sp>
      </p:grpSp>
      <p:sp>
        <p:nvSpPr>
          <p:cNvPr id="41" name="矩形 40"/>
          <p:cNvSpPr/>
          <p:nvPr/>
        </p:nvSpPr>
        <p:spPr>
          <a:xfrm>
            <a:off x="0" y="0"/>
            <a:ext cx="6858000" cy="1392251"/>
          </a:xfrm>
          <a:prstGeom prst="rect">
            <a:avLst/>
          </a:prstGeom>
          <a:gradFill>
            <a:gsLst>
              <a:gs pos="46000">
                <a:srgbClr val="094DB4">
                  <a:alpha val="85000"/>
                </a:srgbClr>
              </a:gs>
              <a:gs pos="88000">
                <a:schemeClr val="accent1">
                  <a:lumMod val="75000"/>
                </a:schemeClr>
              </a:gs>
              <a:gs pos="3670">
                <a:srgbClr val="084AAC">
                  <a:alpha val="0"/>
                </a:srgbClr>
              </a:gs>
              <a:gs pos="31000">
                <a:srgbClr val="084AAC">
                  <a:alpha val="31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8841432"/>
            <a:ext cx="6858000" cy="1064568"/>
          </a:xfrm>
          <a:prstGeom prst="rect">
            <a:avLst/>
          </a:prstGeom>
          <a:gradFill flip="none" rotWithShape="1">
            <a:gsLst>
              <a:gs pos="100000">
                <a:schemeClr val="accent1">
                  <a:lumMod val="60000"/>
                  <a:lumOff val="40000"/>
                  <a:alpha val="0"/>
                </a:schemeClr>
              </a:gs>
              <a:gs pos="0">
                <a:schemeClr val="accent1">
                  <a:lumMod val="60000"/>
                  <a:lumOff val="40000"/>
                  <a:alpha val="28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9129464"/>
            <a:ext cx="6583680" cy="134808"/>
            <a:chOff x="0" y="9570720"/>
            <a:chExt cx="6583680" cy="134808"/>
          </a:xfrm>
        </p:grpSpPr>
        <p:grpSp>
          <p:nvGrpSpPr>
            <p:cNvPr id="7" name="图形 2"/>
            <p:cNvGrpSpPr/>
            <p:nvPr/>
          </p:nvGrpSpPr>
          <p:grpSpPr>
            <a:xfrm>
              <a:off x="3933056" y="9616017"/>
              <a:ext cx="732005" cy="57918"/>
              <a:chOff x="4398411" y="1057275"/>
              <a:chExt cx="839171" cy="113716"/>
            </a:xfrm>
            <a:solidFill>
              <a:srgbClr val="084AAC">
                <a:alpha val="77000"/>
              </a:srgbClr>
            </a:solidFill>
          </p:grpSpPr>
          <p:sp>
            <p:nvSpPr>
              <p:cNvPr id="11" name="任意多边形: 形状 10"/>
              <p:cNvSpPr/>
              <p:nvPr/>
            </p:nvSpPr>
            <p:spPr>
              <a:xfrm>
                <a:off x="5124449"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2" name="任意多边形: 形状 11"/>
              <p:cNvSpPr/>
              <p:nvPr/>
            </p:nvSpPr>
            <p:spPr>
              <a:xfrm>
                <a:off x="5003734" y="1057275"/>
                <a:ext cx="112550" cy="113716"/>
              </a:xfrm>
              <a:custGeom>
                <a:avLst/>
                <a:gdLst>
                  <a:gd name="connsiteX0" fmla="*/ 0 w 112550"/>
                  <a:gd name="connsiteY0" fmla="*/ 113717 h 113716"/>
                  <a:gd name="connsiteX1" fmla="*/ 46070 w 112550"/>
                  <a:gd name="connsiteY1" fmla="*/ 113717 h 113716"/>
                  <a:gd name="connsiteX2" fmla="*/ 112550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0" y="0"/>
                    </a:lnTo>
                    <a:lnTo>
                      <a:pt x="66481" y="0"/>
                    </a:lnTo>
                    <a:close/>
                  </a:path>
                </a:pathLst>
              </a:custGeom>
              <a:grpFill/>
              <a:ln w="5825" cap="flat">
                <a:noFill/>
                <a:prstDash val="solid"/>
                <a:miter/>
              </a:ln>
            </p:spPr>
            <p:txBody>
              <a:bodyPr rtlCol="0" anchor="ctr"/>
              <a:lstStyle/>
              <a:p>
                <a:endParaRPr lang="zh-CN" altLang="en-US"/>
              </a:p>
            </p:txBody>
          </p:sp>
          <p:sp>
            <p:nvSpPr>
              <p:cNvPr id="13" name="任意多边形: 形状 12"/>
              <p:cNvSpPr/>
              <p:nvPr/>
            </p:nvSpPr>
            <p:spPr>
              <a:xfrm>
                <a:off x="4882436"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7064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7064" y="0"/>
                    </a:lnTo>
                    <a:close/>
                  </a:path>
                </a:pathLst>
              </a:custGeom>
              <a:grpFill/>
              <a:ln w="5825" cap="flat">
                <a:noFill/>
                <a:prstDash val="solid"/>
                <a:miter/>
              </a:ln>
            </p:spPr>
            <p:txBody>
              <a:bodyPr rtlCol="0" anchor="ctr"/>
              <a:lstStyle/>
              <a:p>
                <a:endParaRPr lang="zh-CN" altLang="en-US"/>
              </a:p>
            </p:txBody>
          </p:sp>
          <p:sp>
            <p:nvSpPr>
              <p:cNvPr id="14" name="任意多边形: 形状 13"/>
              <p:cNvSpPr/>
              <p:nvPr/>
            </p:nvSpPr>
            <p:spPr>
              <a:xfrm>
                <a:off x="4761138"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5" name="任意多边形: 形状 14"/>
              <p:cNvSpPr/>
              <p:nvPr/>
            </p:nvSpPr>
            <p:spPr>
              <a:xfrm>
                <a:off x="4640423" y="1057275"/>
                <a:ext cx="112550" cy="113716"/>
              </a:xfrm>
              <a:custGeom>
                <a:avLst/>
                <a:gdLst>
                  <a:gd name="connsiteX0" fmla="*/ 0 w 112550"/>
                  <a:gd name="connsiteY0" fmla="*/ 113717 h 113716"/>
                  <a:gd name="connsiteX1" fmla="*/ 46070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6070" y="113717"/>
                    </a:lnTo>
                    <a:lnTo>
                      <a:pt x="112551" y="0"/>
                    </a:lnTo>
                    <a:lnTo>
                      <a:pt x="66481" y="0"/>
                    </a:lnTo>
                    <a:close/>
                  </a:path>
                </a:pathLst>
              </a:custGeom>
              <a:grpFill/>
              <a:ln w="5825" cap="flat">
                <a:noFill/>
                <a:prstDash val="solid"/>
                <a:miter/>
              </a:ln>
            </p:spPr>
            <p:txBody>
              <a:bodyPr rtlCol="0" anchor="ctr"/>
              <a:lstStyle/>
              <a:p>
                <a:endParaRPr lang="zh-CN" altLang="en-US"/>
              </a:p>
            </p:txBody>
          </p:sp>
          <p:sp>
            <p:nvSpPr>
              <p:cNvPr id="16" name="任意多边形: 形状 15"/>
              <p:cNvSpPr/>
              <p:nvPr/>
            </p:nvSpPr>
            <p:spPr>
              <a:xfrm>
                <a:off x="4519126" y="1057275"/>
                <a:ext cx="113133" cy="113716"/>
              </a:xfrm>
              <a:custGeom>
                <a:avLst/>
                <a:gdLst>
                  <a:gd name="connsiteX0" fmla="*/ 0 w 113133"/>
                  <a:gd name="connsiteY0" fmla="*/ 113717 h 113716"/>
                  <a:gd name="connsiteX1" fmla="*/ 46070 w 113133"/>
                  <a:gd name="connsiteY1" fmla="*/ 113717 h 113716"/>
                  <a:gd name="connsiteX2" fmla="*/ 113134 w 113133"/>
                  <a:gd name="connsiteY2" fmla="*/ 0 h 113716"/>
                  <a:gd name="connsiteX3" fmla="*/ 67064 w 113133"/>
                  <a:gd name="connsiteY3" fmla="*/ 0 h 113716"/>
                </a:gdLst>
                <a:ahLst/>
                <a:cxnLst>
                  <a:cxn ang="0">
                    <a:pos x="connsiteX0" y="connsiteY0"/>
                  </a:cxn>
                  <a:cxn ang="0">
                    <a:pos x="connsiteX1" y="connsiteY1"/>
                  </a:cxn>
                  <a:cxn ang="0">
                    <a:pos x="connsiteX2" y="connsiteY2"/>
                  </a:cxn>
                  <a:cxn ang="0">
                    <a:pos x="connsiteX3" y="connsiteY3"/>
                  </a:cxn>
                </a:cxnLst>
                <a:rect l="l" t="t" r="r" b="b"/>
                <a:pathLst>
                  <a:path w="113133" h="113716">
                    <a:moveTo>
                      <a:pt x="0" y="113717"/>
                    </a:moveTo>
                    <a:lnTo>
                      <a:pt x="46070" y="113717"/>
                    </a:lnTo>
                    <a:lnTo>
                      <a:pt x="113134" y="0"/>
                    </a:lnTo>
                    <a:lnTo>
                      <a:pt x="67064" y="0"/>
                    </a:lnTo>
                    <a:close/>
                  </a:path>
                </a:pathLst>
              </a:custGeom>
              <a:grpFill/>
              <a:ln w="5825" cap="flat">
                <a:noFill/>
                <a:prstDash val="solid"/>
                <a:miter/>
              </a:ln>
            </p:spPr>
            <p:txBody>
              <a:bodyPr rtlCol="0" anchor="ctr"/>
              <a:lstStyle/>
              <a:p>
                <a:endParaRPr lang="zh-CN" altLang="en-US"/>
              </a:p>
            </p:txBody>
          </p:sp>
          <p:sp>
            <p:nvSpPr>
              <p:cNvPr id="17" name="任意多边形: 形状 16"/>
              <p:cNvSpPr/>
              <p:nvPr/>
            </p:nvSpPr>
            <p:spPr>
              <a:xfrm>
                <a:off x="4398411" y="1057275"/>
                <a:ext cx="112550" cy="113716"/>
              </a:xfrm>
              <a:custGeom>
                <a:avLst/>
                <a:gdLst>
                  <a:gd name="connsiteX0" fmla="*/ 0 w 112550"/>
                  <a:gd name="connsiteY0" fmla="*/ 113717 h 113716"/>
                  <a:gd name="connsiteX1" fmla="*/ 45487 w 112550"/>
                  <a:gd name="connsiteY1" fmla="*/ 113717 h 113716"/>
                  <a:gd name="connsiteX2" fmla="*/ 112551 w 112550"/>
                  <a:gd name="connsiteY2" fmla="*/ 0 h 113716"/>
                  <a:gd name="connsiteX3" fmla="*/ 66481 w 112550"/>
                  <a:gd name="connsiteY3" fmla="*/ 0 h 113716"/>
                </a:gdLst>
                <a:ahLst/>
                <a:cxnLst>
                  <a:cxn ang="0">
                    <a:pos x="connsiteX0" y="connsiteY0"/>
                  </a:cxn>
                  <a:cxn ang="0">
                    <a:pos x="connsiteX1" y="connsiteY1"/>
                  </a:cxn>
                  <a:cxn ang="0">
                    <a:pos x="connsiteX2" y="connsiteY2"/>
                  </a:cxn>
                  <a:cxn ang="0">
                    <a:pos x="connsiteX3" y="connsiteY3"/>
                  </a:cxn>
                </a:cxnLst>
                <a:rect l="l" t="t" r="r" b="b"/>
                <a:pathLst>
                  <a:path w="112550" h="113716">
                    <a:moveTo>
                      <a:pt x="0" y="113717"/>
                    </a:moveTo>
                    <a:lnTo>
                      <a:pt x="45487" y="113717"/>
                    </a:lnTo>
                    <a:lnTo>
                      <a:pt x="112551" y="0"/>
                    </a:lnTo>
                    <a:lnTo>
                      <a:pt x="66481" y="0"/>
                    </a:lnTo>
                    <a:close/>
                  </a:path>
                </a:pathLst>
              </a:custGeom>
              <a:grpFill/>
              <a:ln w="5825" cap="flat">
                <a:noFill/>
                <a:prstDash val="solid"/>
                <a:miter/>
              </a:ln>
            </p:spPr>
            <p:txBody>
              <a:bodyPr rtlCol="0" anchor="ctr"/>
              <a:lstStyle/>
              <a:p>
                <a:endParaRPr lang="zh-CN" altLang="en-US"/>
              </a:p>
            </p:txBody>
          </p:sp>
        </p:grpSp>
        <p:cxnSp>
          <p:nvCxnSpPr>
            <p:cNvPr id="20" name="直接连接符 19"/>
            <p:cNvCxnSpPr/>
            <p:nvPr/>
          </p:nvCxnSpPr>
          <p:spPr>
            <a:xfrm>
              <a:off x="0" y="9705528"/>
              <a:ext cx="5517232" cy="0"/>
            </a:xfrm>
            <a:prstGeom prst="line">
              <a:avLst/>
            </a:pr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cxnSp>
        <p:sp>
          <p:nvSpPr>
            <p:cNvPr id="21" name="任意多边形: 形状 20"/>
            <p:cNvSpPr/>
            <p:nvPr/>
          </p:nvSpPr>
          <p:spPr>
            <a:xfrm>
              <a:off x="3832860" y="9570720"/>
              <a:ext cx="2750820" cy="129540"/>
            </a:xfrm>
            <a:custGeom>
              <a:avLst/>
              <a:gdLst>
                <a:gd name="csX0" fmla="*/ 0 w 2750820"/>
                <a:gd name="csY0" fmla="*/ 129540 h 129540"/>
                <a:gd name="csX1" fmla="*/ 129540 w 2750820"/>
                <a:gd name="csY1" fmla="*/ 0 h 129540"/>
                <a:gd name="csX2" fmla="*/ 2750820 w 2750820"/>
                <a:gd name="csY2" fmla="*/ 0 h 129540"/>
              </a:gdLst>
              <a:ahLst/>
              <a:cxnLst>
                <a:cxn ang="0">
                  <a:pos x="csX0" y="csY0"/>
                </a:cxn>
                <a:cxn ang="0">
                  <a:pos x="csX1" y="csY1"/>
                </a:cxn>
                <a:cxn ang="0">
                  <a:pos x="csX2" y="csY2"/>
                </a:cxn>
              </a:cxnLst>
              <a:rect l="l" t="t" r="r" b="b"/>
              <a:pathLst>
                <a:path w="2750820" h="129540">
                  <a:moveTo>
                    <a:pt x="0" y="129540"/>
                  </a:moveTo>
                  <a:lnTo>
                    <a:pt x="129540" y="0"/>
                  </a:lnTo>
                  <a:lnTo>
                    <a:pt x="2750820" y="0"/>
                  </a:lnTo>
                </a:path>
              </a:pathLst>
            </a:custGeom>
            <a:ln w="12700">
              <a:solidFill>
                <a:srgbClr val="084AAC"/>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4" name="Rectangle 13"/>
          <p:cNvSpPr>
            <a:spLocks noChangeArrowheads="1"/>
          </p:cNvSpPr>
          <p:nvPr/>
        </p:nvSpPr>
        <p:spPr bwMode="auto">
          <a:xfrm>
            <a:off x="0" y="9473668"/>
            <a:ext cx="6583680" cy="2298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en-US" altLang="zh-CN" sz="900" dirty="0">
                <a:latin typeface="Tahoma" panose="020B0604030504040204" pitchFamily="34" charset="0"/>
                <a:ea typeface="宋体" panose="02010600030101010101" pitchFamily="2" charset="-122"/>
                <a:cs typeface="Tahoma" panose="020B0604030504040204" pitchFamily="34" charset="0"/>
              </a:rPr>
              <a:t>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www.mwglobe.com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r>
              <a:rPr lang="en-US" altLang="zh-CN" sz="900" dirty="0">
                <a:ln>
                  <a:noFill/>
                </a:ln>
                <a:effectLst/>
                <a:latin typeface="Tahoma" panose="020B0604030504040204" pitchFamily="34" charset="0"/>
                <a:ea typeface="宋体" panose="02010600030101010101" pitchFamily="2" charset="-122"/>
                <a:cs typeface="Tahoma" panose="020B0604030504040204" pitchFamily="34" charset="0"/>
                <a:sym typeface="+mn-ea"/>
              </a:rPr>
              <a:t>Email: </a:t>
            </a:r>
            <a:r>
              <a:rPr lang="en-US" altLang="zh-CN" sz="900" dirty="0">
                <a:latin typeface="Tahoma" panose="020B0604030504040204" pitchFamily="34" charset="0"/>
                <a:ea typeface="宋体" panose="02010600030101010101" pitchFamily="2" charset="-122"/>
                <a:cs typeface="Tahoma" panose="020B0604030504040204" pitchFamily="34" charset="0"/>
                <a:sym typeface="+mn-ea"/>
              </a:rPr>
              <a:t>sales@mwglobe.com</a:t>
            </a:r>
            <a:r>
              <a:rPr kumimoji="0" lang="en-US" altLang="zh-CN" sz="900" b="0"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ahoma" panose="020B0604030504040204" pitchFamily="34" charset="0"/>
              </a:rPr>
              <a:t>                        </a:t>
            </a:r>
            <a:endParaRPr kumimoji="0" lang="en-US"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 name="组合 1"/>
          <p:cNvGrpSpPr/>
          <p:nvPr/>
        </p:nvGrpSpPr>
        <p:grpSpPr>
          <a:xfrm>
            <a:off x="2885115" y="943257"/>
            <a:ext cx="2926805" cy="295222"/>
            <a:chOff x="-5644008" y="3015440"/>
            <a:chExt cx="2926805" cy="295222"/>
          </a:xfrm>
        </p:grpSpPr>
        <p:sp>
          <p:nvSpPr>
            <p:cNvPr id="38" name="文本框 37"/>
            <p:cNvSpPr txBox="1"/>
            <p:nvPr/>
          </p:nvSpPr>
          <p:spPr>
            <a:xfrm>
              <a:off x="-5644008" y="3080792"/>
              <a:ext cx="2926805" cy="229870"/>
            </a:xfrm>
            <a:prstGeom prst="rect">
              <a:avLst/>
            </a:prstGeom>
            <a:noFill/>
          </p:spPr>
          <p:txBody>
            <a:bodyPr wrap="square" rtlCol="0">
              <a:spAutoFit/>
            </a:bodyPr>
            <a:lstStyle/>
            <a:p>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QV-band RF Front-End </a:t>
              </a:r>
              <a:r>
                <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sym typeface="+mn-ea"/>
                </a:rPr>
                <a:t>Technical Data Sheet</a:t>
              </a:r>
              <a:endParaRPr lang="en-US" altLang="zh-CN" sz="900" dirty="0">
                <a:solidFill>
                  <a:schemeClr val="bg1"/>
                </a:solidFill>
                <a:latin typeface="Arial" panose="020B0604020202020204" pitchFamily="34" charset="0"/>
                <a:ea typeface="ADLaM Display" panose="02010000000000000000" pitchFamily="2" charset="0"/>
                <a:cs typeface="Arial" panose="020B0604020202020204" pitchFamily="34" charset="0"/>
              </a:endParaRPr>
            </a:p>
          </p:txBody>
        </p:sp>
        <p:cxnSp>
          <p:nvCxnSpPr>
            <p:cNvPr id="43" name="直接连接符 42"/>
            <p:cNvCxnSpPr/>
            <p:nvPr/>
          </p:nvCxnSpPr>
          <p:spPr>
            <a:xfrm>
              <a:off x="-5539654" y="3015440"/>
              <a:ext cx="2520280" cy="0"/>
            </a:xfrm>
            <a:prstGeom prst="line">
              <a:avLst/>
            </a:prstGeom>
            <a:ln w="6350">
              <a:gradFill flip="none" rotWithShape="1">
                <a:gsLst>
                  <a:gs pos="0">
                    <a:schemeClr val="accent1">
                      <a:lumMod val="5000"/>
                      <a:lumOff val="95000"/>
                      <a:alpha val="0"/>
                    </a:schemeClr>
                  </a:gs>
                  <a:gs pos="100000">
                    <a:schemeClr val="accent1">
                      <a:lumMod val="30000"/>
                      <a:lumOff val="70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2758616" y="272480"/>
            <a:ext cx="0" cy="92579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1392251"/>
            <a:ext cx="6858000" cy="0"/>
          </a:xfrm>
          <a:prstGeom prst="line">
            <a:avLst/>
          </a:prstGeom>
          <a:ln w="19050">
            <a:solidFill>
              <a:srgbClr val="00B0F0">
                <a:alpha val="98000"/>
              </a:srgbClr>
            </a:solidFill>
          </a:ln>
        </p:spPr>
        <p:style>
          <a:lnRef idx="3">
            <a:schemeClr val="accent1"/>
          </a:lnRef>
          <a:fillRef idx="0">
            <a:srgbClr val="FFFFFF"/>
          </a:fillRef>
          <a:effectRef idx="0">
            <a:srgbClr val="FFFFFF"/>
          </a:effectRef>
          <a:fontRef idx="minor">
            <a:schemeClr val="tx1"/>
          </a:fontRef>
        </p:style>
      </p:cxnSp>
      <p:sp>
        <p:nvSpPr>
          <p:cNvPr id="31" name="任意多边形: 形状 30"/>
          <p:cNvSpPr/>
          <p:nvPr/>
        </p:nvSpPr>
        <p:spPr>
          <a:xfrm>
            <a:off x="382753" y="1755399"/>
            <a:ext cx="5800584" cy="204716"/>
          </a:xfrm>
          <a:custGeom>
            <a:avLst/>
            <a:gdLst>
              <a:gd name="csX0" fmla="*/ 0 w 5240741"/>
              <a:gd name="csY0" fmla="*/ 204716 h 204716"/>
              <a:gd name="csX1" fmla="*/ 3289111 w 5240741"/>
              <a:gd name="csY1" fmla="*/ 204716 h 204716"/>
              <a:gd name="csX2" fmla="*/ 3439236 w 5240741"/>
              <a:gd name="csY2" fmla="*/ 0 h 204716"/>
              <a:gd name="csX3" fmla="*/ 5240741 w 5240741"/>
              <a:gd name="csY3" fmla="*/ 0 h 204716"/>
            </a:gdLst>
            <a:ahLst/>
            <a:cxnLst>
              <a:cxn ang="0">
                <a:pos x="csX0" y="csY0"/>
              </a:cxn>
              <a:cxn ang="0">
                <a:pos x="csX1" y="csY1"/>
              </a:cxn>
              <a:cxn ang="0">
                <a:pos x="csX2" y="csY2"/>
              </a:cxn>
              <a:cxn ang="0">
                <a:pos x="csX3" y="csY3"/>
              </a:cxn>
            </a:cxnLst>
            <a:rect l="l" t="t" r="r" b="b"/>
            <a:pathLst>
              <a:path w="5240741" h="204716">
                <a:moveTo>
                  <a:pt x="0" y="204716"/>
                </a:moveTo>
                <a:lnTo>
                  <a:pt x="3289111" y="204716"/>
                </a:lnTo>
                <a:lnTo>
                  <a:pt x="3439236" y="0"/>
                </a:lnTo>
                <a:lnTo>
                  <a:pt x="5240741" y="0"/>
                </a:lnTo>
              </a:path>
            </a:pathLst>
          </a:custGeom>
          <a:noFill/>
          <a:ln w="6350">
            <a:gradFill flip="none" rotWithShape="1">
              <a:gsLst>
                <a:gs pos="0">
                  <a:srgbClr val="084AAC"/>
                </a:gs>
                <a:gs pos="100000">
                  <a:schemeClr val="accent1">
                    <a:lumMod val="30000"/>
                    <a:lumOff val="70000"/>
                    <a:alpha val="0"/>
                  </a:schemeClr>
                </a:gs>
              </a:gsLst>
              <a:lin ang="0" scaled="1"/>
              <a:tileRect/>
            </a:gradFill>
            <a:head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39395" y="1597025"/>
            <a:ext cx="4658995" cy="370840"/>
          </a:xfrm>
          <a:prstGeom prst="rect">
            <a:avLst/>
          </a:prstGeom>
          <a:noFill/>
        </p:spPr>
        <p:txBody>
          <a:bodyPr wrap="square">
            <a:spAutoFit/>
          </a:bodyPr>
          <a:lstStyle/>
          <a:p>
            <a:pPr algn="l">
              <a:lnSpc>
                <a:spcPct val="130000"/>
              </a:lnSpc>
            </a:pPr>
            <a:r>
              <a:rPr lang="en-US" altLang="zh-CN" sz="14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rPr>
              <a:t>Q/V RF Front-End System Block Diagram</a:t>
            </a:r>
            <a:endParaRPr lang="en-US" altLang="zh-CN" sz="14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mn-ea"/>
            </a:endParaRPr>
          </a:p>
        </p:txBody>
      </p:sp>
      <p:grpSp>
        <p:nvGrpSpPr>
          <p:cNvPr id="5" name="组合 4"/>
          <p:cNvGrpSpPr/>
          <p:nvPr/>
        </p:nvGrpSpPr>
        <p:grpSpPr>
          <a:xfrm>
            <a:off x="283035" y="290714"/>
            <a:ext cx="1918223" cy="565419"/>
            <a:chOff x="283035" y="290714"/>
            <a:chExt cx="1918223" cy="565419"/>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rcRect l="44433"/>
            <a:stretch>
              <a:fillRect/>
            </a:stretch>
          </p:blipFill>
          <p:spPr>
            <a:xfrm>
              <a:off x="1162050" y="296982"/>
              <a:ext cx="1039208" cy="552883"/>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rcRect r="56437"/>
            <a:stretch>
              <a:fillRect/>
            </a:stretch>
          </p:blipFill>
          <p:spPr>
            <a:xfrm>
              <a:off x="283035" y="290714"/>
              <a:ext cx="858410" cy="565419"/>
            </a:xfrm>
            <a:prstGeom prst="rect">
              <a:avLst/>
            </a:prstGeom>
          </p:spPr>
        </p:pic>
      </p:grpSp>
      <p:pic>
        <p:nvPicPr>
          <p:cNvPr id="28" name="图片 27" descr="QV前端"/>
          <p:cNvPicPr>
            <a:picLocks noChangeAspect="1"/>
          </p:cNvPicPr>
          <p:nvPr/>
        </p:nvPicPr>
        <p:blipFill>
          <a:blip r:embed="rId6"/>
          <a:stretch>
            <a:fillRect/>
          </a:stretch>
        </p:blipFill>
        <p:spPr>
          <a:xfrm>
            <a:off x="5301615" y="345440"/>
            <a:ext cx="1444625" cy="462280"/>
          </a:xfrm>
          <a:prstGeom prst="rect">
            <a:avLst/>
          </a:prstGeom>
        </p:spPr>
      </p:pic>
      <p:sp>
        <p:nvSpPr>
          <p:cNvPr id="3" name="文本框 2"/>
          <p:cNvSpPr txBox="1"/>
          <p:nvPr/>
        </p:nvSpPr>
        <p:spPr>
          <a:xfrm>
            <a:off x="2885006" y="318095"/>
            <a:ext cx="2927549" cy="553085"/>
          </a:xfrm>
          <a:prstGeom prst="rect">
            <a:avLst/>
          </a:prstGeom>
          <a:noFill/>
        </p:spPr>
        <p:txBody>
          <a:bodyPr wrap="square" rtlCol="0">
            <a:spAutoFit/>
          </a:bodyPr>
          <a:lstStyle/>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rPr>
              <a:t>QV-band RF Front-End</a:t>
            </a:r>
            <a:endParaRPr lang="en-US" altLang="zh-CN" sz="1000" b="1" dirty="0">
              <a:solidFill>
                <a:schemeClr val="bg1"/>
              </a:solidFill>
              <a:latin typeface="微软雅黑" panose="020B0503020204020204" pitchFamily="34" charset="-122"/>
              <a:ea typeface="微软雅黑" panose="020B0503020204020204" pitchFamily="34" charset="-122"/>
            </a:endParaRPr>
          </a:p>
          <a:p>
            <a:pPr algn="l">
              <a:lnSpc>
                <a:spcPct val="150000"/>
              </a:lnSpc>
              <a:buClrTx/>
              <a:buSzTx/>
              <a:buFontTx/>
            </a:pPr>
            <a:r>
              <a:rPr lang="en-US" altLang="zh-CN" sz="1000" b="1" dirty="0">
                <a:solidFill>
                  <a:schemeClr val="bg1"/>
                </a:solidFill>
                <a:latin typeface="微软雅黑" panose="020B0503020204020204" pitchFamily="34" charset="-122"/>
                <a:ea typeface="微软雅黑" panose="020B0503020204020204" pitchFamily="34" charset="-122"/>
              </a:rPr>
              <a:t>JL2.800.0010</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4450" y="936625"/>
            <a:ext cx="2658110" cy="423545"/>
          </a:xfrm>
          <a:prstGeom prst="rect">
            <a:avLst/>
          </a:prstGeom>
          <a:noFill/>
        </p:spPr>
        <p:txBody>
          <a:bodyPr wrap="square" rtlCol="0">
            <a:spAutoFit/>
          </a:bodyPr>
          <a:lstStyle/>
          <a:p>
            <a:pPr marL="0" marR="0" lvl="0" indent="0" algn="r" defTabSz="457200" rtl="0" eaLnBrk="1" fontAlgn="auto" latinLnBrk="0" hangingPunct="1">
              <a:lnSpc>
                <a:spcPct val="120000"/>
              </a:lnSpc>
              <a:spcBef>
                <a:spcPts val="0"/>
              </a:spcBef>
              <a:spcAft>
                <a:spcPts val="0"/>
              </a:spcAft>
              <a:buClrTx/>
              <a:buSzTx/>
              <a:buFontTx/>
              <a:buNone/>
              <a:defRPr/>
            </a:pPr>
            <a:r>
              <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rPr>
              <a:t>Expert in Infrared Thermal Imaging Technology &amp; RF-Microwave Products</a:t>
            </a:r>
            <a:endParaRPr lang="en-US" altLang="zh-CN" sz="900" noProof="0" dirty="0">
              <a:ln>
                <a:noFill/>
              </a:ln>
              <a:solidFill>
                <a:srgbClr val="0B57D3">
                  <a:lumMod val="75000"/>
                </a:srgbClr>
              </a:solidFill>
              <a:effectLst/>
              <a:uLnTx/>
              <a:uFillTx/>
              <a:latin typeface="Arial" panose="020B0604020202020204" pitchFamily="34" charset="0"/>
              <a:ea typeface="ADLaM Display" panose="02010000000000000000" pitchFamily="2" charset="0"/>
              <a:cs typeface="Arial" panose="020B0604020202020204" pitchFamily="34" charset="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7977336"/>
            <a:ext cx="6858000" cy="1928664"/>
          </a:xfrm>
          <a:prstGeom prst="rect">
            <a:avLst/>
          </a:prstGeom>
          <a:gradFill flip="none" rotWithShape="1">
            <a:gsLst>
              <a:gs pos="100000">
                <a:schemeClr val="accent1">
                  <a:lumMod val="60000"/>
                  <a:lumOff val="40000"/>
                  <a:alpha val="0"/>
                </a:schemeClr>
              </a:gs>
              <a:gs pos="0">
                <a:schemeClr val="accent1">
                  <a:lumMod val="60000"/>
                  <a:lumOff val="40000"/>
                  <a:alpha val="28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9" name="表格 8"/>
          <p:cNvGraphicFramePr>
            <a:graphicFrameLocks noGrp="1"/>
          </p:cNvGraphicFramePr>
          <p:nvPr/>
        </p:nvGraphicFramePr>
        <p:xfrm>
          <a:off x="260648" y="236478"/>
          <a:ext cx="6336704" cy="9082098"/>
        </p:xfrm>
        <a:graphic>
          <a:graphicData uri="http://schemas.openxmlformats.org/drawingml/2006/table">
            <a:tbl>
              <a:tblPr>
                <a:tableStyleId>{BC89EF96-8CEA-46FF-86C4-4CE0E7609802}</a:tableStyleId>
              </a:tblPr>
              <a:tblGrid>
                <a:gridCol w="2333982"/>
                <a:gridCol w="1750486"/>
                <a:gridCol w="1124708"/>
                <a:gridCol w="1127528"/>
              </a:tblGrid>
              <a:tr h="7524834">
                <a:tc gridSpan="4">
                  <a:txBody>
                    <a:bodyPr/>
                    <a:lstStyle/>
                    <a:p>
                      <a:pPr marL="71755" algn="l" fontAlgn="ctr">
                        <a:lnSpc>
                          <a:spcPct val="150000"/>
                        </a:lnSpc>
                        <a:buNone/>
                      </a:pP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 </a:t>
                      </a:r>
                      <a:r>
                        <a:rPr lang="en-US" sz="800" b="1" u="none" strike="noStrike" dirty="0">
                          <a:solidFill>
                            <a:srgbClr val="084AAC"/>
                          </a:solidFill>
                          <a:effectLst/>
                          <a:latin typeface="微软雅黑" panose="020B0503020204020204" pitchFamily="34" charset="-122"/>
                          <a:ea typeface="微软雅黑" panose="020B0503020204020204" pitchFamily="34" charset="-122"/>
                        </a:rPr>
                        <a:t>NOTES:</a:t>
                      </a:r>
                      <a:endParaRPr lang="en-US" sz="800" b="1" u="none" strike="noStrike" dirty="0">
                        <a:solidFill>
                          <a:srgbClr val="084AAC"/>
                        </a:solidFill>
                        <a:effectLst/>
                        <a:latin typeface="微软雅黑" panose="020B0503020204020204" pitchFamily="34" charset="-122"/>
                        <a:ea typeface="微软雅黑" panose="020B0503020204020204" pitchFamily="34" charset="-122"/>
                      </a:endParaRPr>
                    </a:p>
                    <a:p>
                      <a:pPr marL="71755" algn="l" fontAlgn="ctr">
                        <a:lnSpc>
                          <a:spcPct val="150000"/>
                        </a:lnSpc>
                        <a:buNone/>
                      </a:pPr>
                      <a:r>
                        <a:rPr lang="en-US" sz="800" dirty="0">
                          <a:solidFill>
                            <a:schemeClr val="tx1">
                              <a:lumMod val="85000"/>
                              <a:lumOff val="15000"/>
                            </a:schemeClr>
                          </a:solidFill>
                          <a:effectLst/>
                          <a:latin typeface="微软雅黑" panose="020B0503020204020204" pitchFamily="34" charset="-122"/>
                          <a:ea typeface="微软雅黑" panose="020B0503020204020204" pitchFamily="34" charset="-122"/>
                          <a:sym typeface="+mn-ea"/>
                        </a:rPr>
                        <a:t> 1.UNLESS OTHERWISE SPECIFIED ALL DIMENSIONS ARE NOMINAL.</a:t>
                      </a:r>
                      <a:endPar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p>
                      <a:pPr marL="71755" algn="l" fontAlgn="ctr">
                        <a:lnSpc>
                          <a:spcPct val="150000"/>
                        </a:lnSpc>
                        <a:buNone/>
                      </a:pPr>
                      <a:r>
                        <a:rPr lang="en-US" sz="800" dirty="0">
                          <a:solidFill>
                            <a:schemeClr val="tx1">
                              <a:lumMod val="85000"/>
                              <a:lumOff val="15000"/>
                            </a:schemeClr>
                          </a:solidFill>
                          <a:effectLst/>
                          <a:latin typeface="微软雅黑" panose="020B0503020204020204" pitchFamily="34" charset="-122"/>
                          <a:ea typeface="微软雅黑" panose="020B0503020204020204" pitchFamily="34" charset="-122"/>
                          <a:sym typeface="+mn-ea"/>
                        </a:rPr>
                        <a:t> 2.ALL SPECIFICATIONS ARE SUBJECT TO CHANGE WITHOUT NOTICE.</a:t>
                      </a:r>
                      <a:endPar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p>
                      <a:pPr marL="71755" algn="l" fontAlgn="ctr">
                        <a:lnSpc>
                          <a:spcPct val="150000"/>
                        </a:lnSpc>
                        <a:buNone/>
                      </a:pPr>
                      <a:r>
                        <a:rPr lang="en-US" sz="800" dirty="0">
                          <a:solidFill>
                            <a:schemeClr val="tx1">
                              <a:lumMod val="85000"/>
                              <a:lumOff val="15000"/>
                            </a:schemeClr>
                          </a:solidFill>
                          <a:effectLst/>
                          <a:latin typeface="微软雅黑" panose="020B0503020204020204" pitchFamily="34" charset="-122"/>
                          <a:ea typeface="微软雅黑" panose="020B0503020204020204" pitchFamily="34" charset="-122"/>
                          <a:sym typeface="+mn-ea"/>
                        </a:rPr>
                        <a:t> 3.DIMENSIONS ARE IN mm</a:t>
                      </a: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a:t>
                      </a:r>
                      <a:endPar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p>
                      <a:pPr marL="71755" algn="l" fontAlgn="ctr">
                        <a:buNone/>
                      </a:pP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b"/>
                </a:tc>
                <a:tc hMerge="1">
                  <a:tcPr/>
                </a:tc>
                <a:tc hMerge="1">
                  <a:tcPr/>
                </a:tc>
                <a:tc hMerge="1">
                  <a:tcPr/>
                </a:tc>
              </a:tr>
              <a:tr h="259544">
                <a:tc rowSpan="3">
                  <a:txBody>
                    <a:bodyPr/>
                    <a:lstStyle/>
                    <a:p>
                      <a:pPr marL="71755" algn="l" fontAlgn="ctr">
                        <a:buNone/>
                      </a:pP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c gridSpan="3">
                  <a:txBody>
                    <a:bodyPr/>
                    <a:lstStyle/>
                    <a:p>
                      <a:pPr marL="71755" algn="ctr" fontAlgn="ctr">
                        <a:buNone/>
                      </a:pP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PART NAME</a:t>
                      </a: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c hMerge="1">
                  <a:tcPr marL="0" marR="0" marT="0" marB="0" anchor="ctr"/>
                </a:tc>
                <a:tc hMerge="1">
                  <a:tcPr marL="0" marR="0" marT="0" marB="0" anchor="ctr"/>
                </a:tc>
              </a:tr>
              <a:tr h="259544">
                <a:tc vMerge="1">
                  <a:tcPr marL="0" marR="0" marT="0" marB="0" anchor="ctr"/>
                </a:tc>
                <a:tc gridSpan="3">
                  <a:txBody>
                    <a:bodyPr/>
                    <a:lstStyle/>
                    <a:p>
                      <a:pPr marL="71755" algn="ct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sym typeface="+mn-ea"/>
                        </a:rPr>
                        <a:t> </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QV-band RF Front-End</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 </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marL="0" marR="0" marT="0" marB="0" anchor="ctr"/>
                </a:tc>
                <a:tc hMerge="1">
                  <a:tcPr marL="0" marR="0" marT="0" marB="0" anchor="ctr"/>
                </a:tc>
                <a:tc hMerge="1">
                  <a:tcPr marL="0" marR="0" marT="0" marB="0" anchor="ctr"/>
                </a:tc>
              </a:tr>
              <a:tr h="259544">
                <a:tc vMerge="1">
                  <a:tcPr marL="0" marR="0" marT="0" marB="0" anchor="ctr"/>
                </a:tc>
                <a:tc rowSpan="2">
                  <a:txBody>
                    <a:bodyPr/>
                    <a:lstStyle/>
                    <a:p>
                      <a:pPr marL="71755" algn="l" fontAlgn="ctr">
                        <a:buNone/>
                      </a:pP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tc>
                <a:tc>
                  <a:txBody>
                    <a:bodyPr/>
                    <a:lstStyle/>
                    <a:p>
                      <a:pPr marL="71755" algn="ctr" fontAlgn="ctr">
                        <a:buNone/>
                      </a:pP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REV</a:t>
                      </a: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c>
                  <a:txBody>
                    <a:bodyPr/>
                    <a:lstStyle/>
                    <a:p>
                      <a:pPr marL="71755" algn="ctr" fontAlgn="ctr">
                        <a:buNone/>
                      </a:pP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DATE</a:t>
                      </a: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r>
              <a:tr h="259544">
                <a:tc>
                  <a:txBody>
                    <a:bodyPr/>
                    <a:lstStyle/>
                    <a:p>
                      <a:pPr marL="71755" algn="l" fontAlgn="b">
                        <a:buNone/>
                      </a:pPr>
                      <a:r>
                        <a:rPr lang="en-US" sz="800" u="none" strike="noStrike" kern="1200"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Tel: </a:t>
                      </a:r>
                      <a:r>
                        <a:rPr lang="en-US" altLang="zh-CN" sz="800" u="none" strike="noStrike" kern="1200"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+86 135 1916 6509</a:t>
                      </a:r>
                      <a:r>
                        <a:rPr lang="en-US" sz="800" u="none" strike="noStrike" kern="1200"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                         </a:t>
                      </a:r>
                      <a:endParaRPr lang="en-US" sz="800" u="none" strike="noStrike" kern="1200"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tc>
                <a:tc vMerge="1">
                  <a:tcPr/>
                </a:tc>
                <a:tc>
                  <a:txBody>
                    <a:bodyPr/>
                    <a:lstStyle/>
                    <a:p>
                      <a:pPr marL="71755" algn="ct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V1.0</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marL="0" marR="0" marT="0" marB="0" anchor="ctr"/>
                </a:tc>
                <a:tc>
                  <a:txBody>
                    <a:bodyPr/>
                    <a:lstStyle/>
                    <a:p>
                      <a:pPr marL="71755" algn="ctr"/>
                      <a:r>
                        <a:rPr lang="en-US" altLang="zh-CN"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2026.4.9</a:t>
                      </a:r>
                      <a:r>
                        <a:rPr lang="zh-CN" alt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　</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a:txBody>
                  <a:tcPr marL="0" marR="0" marT="0" marB="0" anchor="ctr"/>
                </a:tc>
              </a:tr>
              <a:tr h="259544">
                <a:tc>
                  <a:txBody>
                    <a:bodyPr/>
                    <a:lstStyle/>
                    <a:p>
                      <a:pPr marL="71755" algn="l" fontAlgn="b">
                        <a:buNone/>
                      </a:pPr>
                      <a:r>
                        <a:rPr lang="en-US" sz="800" u="none" strike="noStrike" kern="1200"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Website: www</a:t>
                      </a:r>
                      <a:r>
                        <a:rPr lang="en-US" sz="800" u="none" strike="noStrike"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a:t>
                      </a:r>
                      <a:r>
                        <a:rPr lang="en-US" sz="800" u="none" strike="noStrike" kern="1200"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mwglobe</a:t>
                      </a:r>
                      <a:r>
                        <a:rPr lang="en-US" sz="800" u="none" strike="noStrike" spc="200" dirty="0">
                          <a:solidFill>
                            <a:srgbClr val="0070C0"/>
                          </a:solidFill>
                          <a:effectLst/>
                          <a:latin typeface="Arial" panose="020B0604020202020204" pitchFamily="34" charset="0"/>
                          <a:ea typeface="微软雅黑" panose="020B0503020204020204" pitchFamily="34" charset="-122"/>
                          <a:cs typeface="Arial" panose="020B0604020202020204" pitchFamily="34" charset="0"/>
                        </a:rPr>
                        <a:t>.com</a:t>
                      </a: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c rowSpan="2">
                  <a:txBody>
                    <a:bodyPr/>
                    <a:lstStyle/>
                    <a:p>
                      <a:pPr marL="71755" marR="0" lvl="0" indent="0" algn="ctr" defTabSz="957580" rtl="0" eaLnBrk="1" fontAlgn="ctr" latinLnBrk="0" hangingPunct="1">
                        <a:lnSpc>
                          <a:spcPct val="100000"/>
                        </a:lnSpc>
                        <a:spcBef>
                          <a:spcPts val="0"/>
                        </a:spcBef>
                        <a:spcAft>
                          <a:spcPts val="0"/>
                        </a:spcAft>
                        <a:buClrTx/>
                        <a:buSzTx/>
                        <a:buFontTx/>
                        <a:buNone/>
                        <a:defRPr/>
                      </a:pPr>
                      <a:endParaRPr lang="zh-CN" altLang="zh-CN" sz="800" dirty="0">
                        <a:solidFill>
                          <a:srgbClr val="084AAC"/>
                        </a:solidFill>
                        <a:latin typeface="Arial" panose="020B0604020202020204" pitchFamily="34" charset="0"/>
                        <a:cs typeface="Arial" panose="020B0604020202020204" pitchFamily="34" charset="0"/>
                      </a:endParaRPr>
                    </a:p>
                  </a:txBody>
                  <a:tcPr marL="0" marR="0" marT="0" marB="0" anchor="ctr"/>
                </a:tc>
                <a:tc rowSpan="2">
                  <a:txBody>
                    <a:bodyPr/>
                    <a:lstStyle/>
                    <a:p>
                      <a:pPr marL="71755" algn="ctr" fontAlgn="ctr">
                        <a:buNone/>
                      </a:pPr>
                      <a:r>
                        <a:rPr 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SCALE     1:1</a:t>
                      </a:r>
                      <a:endParaRPr 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c rowSpan="2">
                  <a:txBody>
                    <a:bodyPr/>
                    <a:lstStyle/>
                    <a:p>
                      <a:pPr marL="71755" algn="l" fontAlgn="b">
                        <a:buNone/>
                      </a:pPr>
                      <a:r>
                        <a:rPr lang="zh-CN" altLang="en-US" sz="80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rPr>
                        <a:t>　</a:t>
                      </a:r>
                      <a:endParaRPr lang="zh-CN" altLang="en-US" sz="800" b="0" i="0" u="none" strike="noStrike" dirty="0">
                        <a:solidFill>
                          <a:schemeClr val="tx1">
                            <a:lumMod val="85000"/>
                            <a:lumOff val="15000"/>
                          </a:schemeClr>
                        </a:solidFill>
                        <a:effectLst/>
                        <a:latin typeface="微软雅黑" panose="020B0503020204020204" pitchFamily="34" charset="-122"/>
                        <a:ea typeface="微软雅黑" panose="020B0503020204020204" pitchFamily="34" charset="-122"/>
                      </a:endParaRPr>
                    </a:p>
                  </a:txBody>
                  <a:tcPr marL="0" marR="0" marT="0" marB="0" anchor="ctr"/>
                </a:tc>
              </a:tr>
              <a:tr h="259544">
                <a:tc>
                  <a:txBody>
                    <a:bodyPr/>
                    <a:lstStyle/>
                    <a:p>
                      <a:pPr marL="71755" algn="l" fontAlgn="b">
                        <a:buNone/>
                      </a:pPr>
                      <a:r>
                        <a:rPr lang="en-US" sz="800" kern="1200" spc="200" dirty="0">
                          <a:solidFill>
                            <a:srgbClr val="0070C0"/>
                          </a:solidFill>
                          <a:latin typeface="Arial" panose="020B0604020202020204" pitchFamily="34" charset="0"/>
                          <a:ea typeface="微软雅黑" panose="020B0503020204020204" pitchFamily="34" charset="-122"/>
                          <a:cs typeface="Arial" panose="020B0604020202020204" pitchFamily="34" charset="0"/>
                        </a:rPr>
                        <a:t>E-Mail: </a:t>
                      </a:r>
                      <a:r>
                        <a:rPr lang="en-US" altLang="zh-CN" sz="800" kern="1200" spc="200" dirty="0">
                          <a:solidFill>
                            <a:srgbClr val="0070C0"/>
                          </a:solidFill>
                          <a:latin typeface="Arial" panose="020B0604020202020204" pitchFamily="34" charset="0"/>
                          <a:ea typeface="微软雅黑" panose="020B0503020204020204" pitchFamily="34" charset="-122"/>
                          <a:cs typeface="Arial" panose="020B0604020202020204" pitchFamily="34" charset="0"/>
                          <a:sym typeface="+mn-ea"/>
                        </a:rPr>
                        <a:t>sales@mwglobe.com</a:t>
                      </a:r>
                      <a:r>
                        <a:rPr lang="en-US" altLang="zh-CN" sz="800" kern="1200" spc="200" dirty="0">
                          <a:solidFill>
                            <a:srgbClr val="0070C0"/>
                          </a:solidFill>
                          <a:latin typeface="Arial" panose="020B0604020202020204" pitchFamily="34" charset="0"/>
                          <a:ea typeface="微软雅黑" panose="020B0503020204020204" pitchFamily="34" charset="-122"/>
                          <a:cs typeface="Arial" panose="020B0604020202020204" pitchFamily="34" charset="0"/>
                        </a:rPr>
                        <a:t> </a:t>
                      </a:r>
                      <a:endParaRPr lang="en-US" sz="800" kern="1200" spc="200" dirty="0">
                        <a:solidFill>
                          <a:srgbClr val="0070C0"/>
                        </a:solidFill>
                        <a:latin typeface="Arial" panose="020B0604020202020204" pitchFamily="34" charset="0"/>
                        <a:ea typeface="微软雅黑" panose="020B0503020204020204" pitchFamily="34" charset="-122"/>
                        <a:cs typeface="Arial" panose="020B0604020202020204" pitchFamily="34" charset="0"/>
                      </a:endParaRPr>
                    </a:p>
                  </a:txBody>
                  <a:tcPr marL="0" marR="0" marT="0" marB="0" anchor="ctr"/>
                </a:tc>
                <a:tc vMerge="1">
                  <a:tcPr/>
                </a:tc>
                <a:tc vMerge="1">
                  <a:tcPr/>
                </a:tc>
                <a:tc vMerge="1">
                  <a:tcPr/>
                </a:tc>
              </a:tr>
            </a:tbl>
          </a:graphicData>
        </a:graphic>
      </p:graphicFrame>
      <p:sp>
        <p:nvSpPr>
          <p:cNvPr id="10" name="文本框 9"/>
          <p:cNvSpPr txBox="1"/>
          <p:nvPr/>
        </p:nvSpPr>
        <p:spPr>
          <a:xfrm>
            <a:off x="476250" y="416560"/>
            <a:ext cx="4227195" cy="383540"/>
          </a:xfrm>
          <a:prstGeom prst="rect">
            <a:avLst/>
          </a:prstGeom>
          <a:noFill/>
        </p:spPr>
        <p:txBody>
          <a:bodyPr wrap="square">
            <a:spAutoFit/>
          </a:bodyPr>
          <a:lstStyle/>
          <a:p>
            <a:r>
              <a:rPr lang="en-US" altLang="zh-CN" sz="1900" b="1" kern="1200" dirty="0">
                <a:solidFill>
                  <a:srgbClr val="084AAC"/>
                </a:solidFill>
              </a:rPr>
              <a:t>Q/V RF Front-End External Diagram</a:t>
            </a:r>
            <a:endParaRPr lang="en-US" altLang="zh-CN" sz="1900" b="1" kern="1200" dirty="0">
              <a:solidFill>
                <a:srgbClr val="084AAC"/>
              </a:solidFill>
            </a:endParaRPr>
          </a:p>
        </p:txBody>
      </p:sp>
      <p:pic>
        <p:nvPicPr>
          <p:cNvPr id="11" name="图片 10"/>
          <p:cNvPicPr>
            <a:picLocks noChangeAspect="1"/>
          </p:cNvPicPr>
          <p:nvPr/>
        </p:nvPicPr>
        <p:blipFill>
          <a:blip r:embed="rId1"/>
          <a:stretch>
            <a:fillRect/>
          </a:stretch>
        </p:blipFill>
        <p:spPr>
          <a:xfrm>
            <a:off x="5507161" y="8913440"/>
            <a:ext cx="987442" cy="335752"/>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2656" y="7977336"/>
            <a:ext cx="2191608" cy="288032"/>
          </a:xfrm>
          <a:prstGeom prst="rect">
            <a:avLst/>
          </a:prstGeom>
        </p:spPr>
      </p:pic>
      <p:pic>
        <p:nvPicPr>
          <p:cNvPr id="2" name="图片 4"/>
          <p:cNvPicPr>
            <a:picLocks noChangeAspect="1"/>
          </p:cNvPicPr>
          <p:nvPr/>
        </p:nvPicPr>
        <p:blipFill>
          <a:blip r:embed="rId3"/>
          <a:stretch>
            <a:fillRect/>
          </a:stretch>
        </p:blipFill>
        <p:spPr>
          <a:xfrm>
            <a:off x="548323" y="1423988"/>
            <a:ext cx="5934075" cy="4557395"/>
          </a:xfrm>
          <a:prstGeom prst="rect">
            <a:avLst/>
          </a:prstGeom>
        </p:spPr>
      </p:pic>
      <p:sp>
        <p:nvSpPr>
          <p:cNvPr id="13" name="文本框 12"/>
          <p:cNvSpPr txBox="1"/>
          <p:nvPr/>
        </p:nvSpPr>
        <p:spPr>
          <a:xfrm>
            <a:off x="2636912" y="8409384"/>
            <a:ext cx="1728192" cy="337185"/>
          </a:xfrm>
          <a:prstGeom prst="rect">
            <a:avLst/>
          </a:prstGeom>
          <a:noFill/>
        </p:spPr>
        <p:txBody>
          <a:bodyPr wrap="square" rtlCol="0">
            <a:spAutoFit/>
          </a:bodyPr>
          <a:lstStyle/>
          <a:p>
            <a:pPr algn="ctr">
              <a:defRPr/>
            </a:pPr>
            <a:r>
              <a:rPr lang="en-US" altLang="zh-CN" sz="1600" dirty="0">
                <a:solidFill>
                  <a:srgbClr val="084AAC"/>
                </a:solidFill>
                <a:latin typeface="Arial" panose="020B0604020202020204" pitchFamily="34" charset="0"/>
                <a:cs typeface="Arial" panose="020B0604020202020204" pitchFamily="34" charset="0"/>
              </a:rPr>
              <a:t>JL2.800.0010</a:t>
            </a:r>
            <a:endParaRPr lang="zh-CN" altLang="zh-CN" sz="1600" dirty="0">
              <a:solidFill>
                <a:srgbClr val="084AAC"/>
              </a:solidFill>
              <a:latin typeface="Arial" panose="020B0604020202020204" pitchFamily="34" charset="0"/>
              <a:cs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5120_1*i*3"/>
  <p:tag name="KSO_WM_TEMPLATE_CATEGORY" val="custom"/>
  <p:tag name="KSO_WM_TEMPLATE_INDEX" val="20235120"/>
  <p:tag name="KSO_WM_UNIT_LAYERLEVEL" val="1"/>
  <p:tag name="KSO_WM_TAG_VERSION" val="3.0"/>
  <p:tag name="KSO_WM_BEAUTIFY_FLAG" val="#wm#"/>
  <p:tag name="KSO_WM_UNIT_PIC_EFFECT"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5120_1*i*3"/>
  <p:tag name="KSO_WM_TEMPLATE_CATEGORY" val="custom"/>
  <p:tag name="KSO_WM_TEMPLATE_INDEX" val="20235120"/>
  <p:tag name="KSO_WM_UNIT_LAYERLEVEL" val="1"/>
  <p:tag name="KSO_WM_TAG_VERSION" val="3.0"/>
  <p:tag name="KSO_WM_BEAUTIFY_FLAG" val="#wm#"/>
  <p:tag name="KSO_WM_UNIT_PIC_EFFECT" val="1"/>
</p:tagLst>
</file>

<file path=ppt/theme/theme1.xml><?xml version="1.0" encoding="utf-8"?>
<a:theme xmlns:a="http://schemas.openxmlformats.org/drawingml/2006/main" name="Office 主题">
  <a:themeElements>
    <a:clrScheme name="自定义 54">
      <a:dk1>
        <a:sysClr val="windowText" lastClr="000000"/>
      </a:dk1>
      <a:lt1>
        <a:sysClr val="window" lastClr="FFFFFF"/>
      </a:lt1>
      <a:dk2>
        <a:srgbClr val="44546A"/>
      </a:dk2>
      <a:lt2>
        <a:srgbClr val="E7E6E6"/>
      </a:lt2>
      <a:accent1>
        <a:srgbClr val="0B57D3"/>
      </a:accent1>
      <a:accent2>
        <a:srgbClr val="1F69E1"/>
      </a:accent2>
      <a:accent3>
        <a:srgbClr val="323F4F"/>
      </a:accent3>
      <a:accent4>
        <a:srgbClr val="8496B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5061</Words>
  <Application>WPS 演示</Application>
  <PresentationFormat>A4 纸张(210x297 毫米)</PresentationFormat>
  <Paragraphs>325</Paragraphs>
  <Slides>5</Slides>
  <Notes>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vt:i4>
      </vt:variant>
    </vt:vector>
  </HeadingPairs>
  <TitlesOfParts>
    <vt:vector size="23" baseType="lpstr">
      <vt:lpstr>Arial</vt:lpstr>
      <vt:lpstr>宋体</vt:lpstr>
      <vt:lpstr>Wingdings</vt:lpstr>
      <vt:lpstr>Tahoma</vt:lpstr>
      <vt:lpstr>Calibri</vt:lpstr>
      <vt:lpstr>Times New Roman</vt:lpstr>
      <vt:lpstr>Arial</vt:lpstr>
      <vt:lpstr>Miriam</vt:lpstr>
      <vt:lpstr>Segoe Print</vt:lpstr>
      <vt:lpstr>楷体_GB2312</vt:lpstr>
      <vt:lpstr>微软雅黑</vt:lpstr>
      <vt:lpstr>ADLaM Display</vt:lpstr>
      <vt:lpstr>Wide Latin</vt:lpstr>
      <vt:lpstr>Tahoma</vt:lpstr>
      <vt:lpstr>Arial Unicode MS</vt:lpstr>
      <vt:lpstr>Calibri</vt:lpstr>
      <vt:lpstr>新宋体</vt:lpstr>
      <vt:lpstr>Office 主题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llg</dc:creator>
  <cp:lastModifiedBy>废都牛仔maogz</cp:lastModifiedBy>
  <cp:revision>215</cp:revision>
  <dcterms:created xsi:type="dcterms:W3CDTF">2017-07-06T07:20:00Z</dcterms:created>
  <dcterms:modified xsi:type="dcterms:W3CDTF">2026-09-14T15:09:50Z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F6C2C2988EC24E44BC21FD91AF8E3D3F_13</vt:lpwstr>
  </property>
</Properties>
</file>